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086" r:id="rId2"/>
    <p:sldId id="2087" r:id="rId3"/>
    <p:sldId id="2088" r:id="rId4"/>
    <p:sldId id="2089" r:id="rId5"/>
    <p:sldId id="2090" r:id="rId6"/>
    <p:sldId id="2091" r:id="rId7"/>
    <p:sldId id="2092" r:id="rId8"/>
    <p:sldId id="2093" r:id="rId9"/>
    <p:sldId id="2094" r:id="rId10"/>
    <p:sldId id="2095" r:id="rId11"/>
    <p:sldId id="2096" r:id="rId12"/>
    <p:sldId id="2097" r:id="rId13"/>
    <p:sldId id="2098" r:id="rId14"/>
    <p:sldId id="2099" r:id="rId15"/>
    <p:sldId id="2100" r:id="rId16"/>
    <p:sldId id="2101" r:id="rId17"/>
    <p:sldId id="2102" r:id="rId18"/>
    <p:sldId id="2104" r:id="rId19"/>
    <p:sldId id="2106" r:id="rId20"/>
    <p:sldId id="2107" r:id="rId21"/>
    <p:sldId id="2108" r:id="rId22"/>
    <p:sldId id="2110" r:id="rId23"/>
    <p:sldId id="2111" r:id="rId24"/>
    <p:sldId id="211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497B55"/>
    <a:srgbClr val="DBDBE5"/>
    <a:srgbClr val="BDBCCD"/>
    <a:srgbClr val="A6192E"/>
    <a:srgbClr val="6E4C1E"/>
    <a:srgbClr val="A1A0B7"/>
    <a:srgbClr val="747594"/>
    <a:srgbClr val="CFD5EA"/>
    <a:srgbClr val="4C8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68" d="100"/>
          <a:sy n="68" d="100"/>
        </p:scale>
        <p:origin x="9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Collin County Tax Rate - $1.998063</a:t>
            </a:r>
            <a:r>
              <a:rPr lang="en-US" baseline="0" dirty="0"/>
              <a:t> per $100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Tax Rate</c:v>
                </c:pt>
              </c:strCache>
            </c:strRef>
          </c:tx>
          <c:spPr>
            <a:solidFill>
              <a:srgbClr val="4472C4"/>
            </a:solidFill>
          </c:spPr>
          <c:dPt>
            <c:idx val="0"/>
            <c:bubble3D val="0"/>
            <c:spPr>
              <a:solidFill>
                <a:srgbClr val="00205B"/>
              </a:solidFill>
              <a:ln w="19050">
                <a:solidFill>
                  <a:schemeClr val="lt1"/>
                </a:solidFill>
              </a:ln>
              <a:effectLst/>
            </c:spPr>
            <c:extLst>
              <c:ext xmlns:c16="http://schemas.microsoft.com/office/drawing/2014/chart" uri="{C3380CC4-5D6E-409C-BE32-E72D297353CC}">
                <c16:uniqueId val="{00000001-81B3-4E5D-8612-DCA75420D6AC}"/>
              </c:ext>
            </c:extLst>
          </c:dPt>
          <c:dPt>
            <c:idx val="1"/>
            <c:bubble3D val="0"/>
            <c:spPr>
              <a:solidFill>
                <a:srgbClr val="4C82A8"/>
              </a:solidFill>
              <a:ln w="19050">
                <a:solidFill>
                  <a:schemeClr val="lt1"/>
                </a:solidFill>
              </a:ln>
              <a:effectLst/>
            </c:spPr>
            <c:extLst>
              <c:ext xmlns:c16="http://schemas.microsoft.com/office/drawing/2014/chart" uri="{C3380CC4-5D6E-409C-BE32-E72D297353CC}">
                <c16:uniqueId val="{00000002-81B3-4E5D-8612-DCA75420D6AC}"/>
              </c:ext>
            </c:extLst>
          </c:dPt>
          <c:dPt>
            <c:idx val="2"/>
            <c:bubble3D val="0"/>
            <c:spPr>
              <a:solidFill>
                <a:srgbClr val="497B55"/>
              </a:solidFill>
              <a:ln w="19050">
                <a:solidFill>
                  <a:schemeClr val="lt1"/>
                </a:solidFill>
              </a:ln>
              <a:effectLst/>
            </c:spPr>
            <c:extLst>
              <c:ext xmlns:c16="http://schemas.microsoft.com/office/drawing/2014/chart" uri="{C3380CC4-5D6E-409C-BE32-E72D297353CC}">
                <c16:uniqueId val="{00000004-81B3-4E5D-8612-DCA75420D6AC}"/>
              </c:ext>
            </c:extLst>
          </c:dPt>
          <c:dPt>
            <c:idx val="3"/>
            <c:bubble3D val="0"/>
            <c:spPr>
              <a:solidFill>
                <a:srgbClr val="A6192E"/>
              </a:solidFill>
              <a:ln w="19050">
                <a:solidFill>
                  <a:schemeClr val="lt1"/>
                </a:solidFill>
              </a:ln>
              <a:effectLst/>
            </c:spPr>
            <c:extLst>
              <c:ext xmlns:c16="http://schemas.microsoft.com/office/drawing/2014/chart" uri="{C3380CC4-5D6E-409C-BE32-E72D297353CC}">
                <c16:uniqueId val="{00000003-81B3-4E5D-8612-DCA75420D6AC}"/>
              </c:ext>
            </c:extLst>
          </c:dPt>
          <c:dLbls>
            <c:dLbl>
              <c:idx val="0"/>
              <c:layout>
                <c:manualLayout>
                  <c:x val="-9.9854454422402372E-2"/>
                  <c:y val="-0.2695433771675504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1B3-4E5D-8612-DCA75420D6AC}"/>
                </c:ext>
              </c:extLst>
            </c:dLbl>
            <c:dLbl>
              <c:idx val="1"/>
              <c:layout>
                <c:manualLayout>
                  <c:x val="0.13427307261268867"/>
                  <c:y val="0.1800356470914168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1B3-4E5D-8612-DCA75420D6AC}"/>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81B3-4E5D-8612-DCA75420D6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Prosper ISD</c:v>
                </c:pt>
                <c:pt idx="1">
                  <c:v>Town of Prosper</c:v>
                </c:pt>
                <c:pt idx="2">
                  <c:v>Collin County</c:v>
                </c:pt>
                <c:pt idx="3">
                  <c:v>Collin College</c:v>
                </c:pt>
              </c:strCache>
            </c:strRef>
          </c:cat>
          <c:val>
            <c:numRef>
              <c:f>Sheet1!$B$2:$B$5</c:f>
              <c:numCache>
                <c:formatCode>General</c:formatCode>
                <c:ptCount val="4"/>
                <c:pt idx="0">
                  <c:v>1.2575000000000001</c:v>
                </c:pt>
                <c:pt idx="1">
                  <c:v>0.51</c:v>
                </c:pt>
                <c:pt idx="2">
                  <c:v>0.149343</c:v>
                </c:pt>
                <c:pt idx="3">
                  <c:v>8.1220000000000001E-2</c:v>
                </c:pt>
              </c:numCache>
            </c:numRef>
          </c:val>
          <c:extLst>
            <c:ext xmlns:c16="http://schemas.microsoft.com/office/drawing/2014/chart" uri="{C3380CC4-5D6E-409C-BE32-E72D297353CC}">
              <c16:uniqueId val="{00000000-81B3-4E5D-8612-DCA75420D6AC}"/>
            </c:ext>
          </c:extLst>
        </c:ser>
        <c:dLbls>
          <c:showLegendKey val="0"/>
          <c:showVal val="0"/>
          <c:showCatName val="0"/>
          <c:showSerName val="0"/>
          <c:showPercent val="0"/>
          <c:showBubbleSize val="0"/>
          <c:showLeaderLines val="1"/>
        </c:dLbls>
        <c:firstSliceAng val="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Denton County Tax Rate - $1.956985 per $100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Tax Rate</c:v>
                </c:pt>
              </c:strCache>
            </c:strRef>
          </c:tx>
          <c:dPt>
            <c:idx val="0"/>
            <c:bubble3D val="0"/>
            <c:spPr>
              <a:solidFill>
                <a:srgbClr val="00205B"/>
              </a:solidFill>
              <a:ln w="19050">
                <a:solidFill>
                  <a:schemeClr val="lt1"/>
                </a:solidFill>
              </a:ln>
              <a:effectLst/>
            </c:spPr>
            <c:extLst>
              <c:ext xmlns:c16="http://schemas.microsoft.com/office/drawing/2014/chart" uri="{C3380CC4-5D6E-409C-BE32-E72D297353CC}">
                <c16:uniqueId val="{00000001-B30A-4F80-B83E-C5E8C7480214}"/>
              </c:ext>
            </c:extLst>
          </c:dPt>
          <c:dPt>
            <c:idx val="1"/>
            <c:bubble3D val="0"/>
            <c:spPr>
              <a:solidFill>
                <a:srgbClr val="4C82A8"/>
              </a:solidFill>
              <a:ln w="19050">
                <a:solidFill>
                  <a:schemeClr val="lt1"/>
                </a:solidFill>
              </a:ln>
              <a:effectLst/>
            </c:spPr>
            <c:extLst>
              <c:ext xmlns:c16="http://schemas.microsoft.com/office/drawing/2014/chart" uri="{C3380CC4-5D6E-409C-BE32-E72D297353CC}">
                <c16:uniqueId val="{00000003-B30A-4F80-B83E-C5E8C7480214}"/>
              </c:ext>
            </c:extLst>
          </c:dPt>
          <c:dPt>
            <c:idx val="2"/>
            <c:bubble3D val="0"/>
            <c:spPr>
              <a:solidFill>
                <a:srgbClr val="497B55"/>
              </a:solidFill>
              <a:ln w="19050">
                <a:solidFill>
                  <a:schemeClr val="lt1"/>
                </a:solidFill>
              </a:ln>
              <a:effectLst/>
            </c:spPr>
            <c:extLst>
              <c:ext xmlns:c16="http://schemas.microsoft.com/office/drawing/2014/chart" uri="{C3380CC4-5D6E-409C-BE32-E72D297353CC}">
                <c16:uniqueId val="{00000005-B30A-4F80-B83E-C5E8C7480214}"/>
              </c:ext>
            </c:extLst>
          </c:dPt>
          <c:dLbls>
            <c:dLbl>
              <c:idx val="0"/>
              <c:layout>
                <c:manualLayout>
                  <c:x val="-1.4826727989870095E-2"/>
                  <c:y val="-0.2670265989765631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30A-4F80-B83E-C5E8C7480214}"/>
                </c:ext>
              </c:extLst>
            </c:dLbl>
            <c:dLbl>
              <c:idx val="1"/>
              <c:layout>
                <c:manualLayout>
                  <c:x val="0.11763721309328017"/>
                  <c:y val="0.185069203473391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30A-4F80-B83E-C5E8C74802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Prosper ISD</c:v>
                </c:pt>
                <c:pt idx="1">
                  <c:v>Town of Prosper</c:v>
                </c:pt>
                <c:pt idx="2">
                  <c:v>Denton County</c:v>
                </c:pt>
              </c:strCache>
            </c:strRef>
          </c:cat>
          <c:val>
            <c:numRef>
              <c:f>Sheet1!$B$2:$B$4</c:f>
              <c:numCache>
                <c:formatCode>General</c:formatCode>
                <c:ptCount val="3"/>
                <c:pt idx="0">
                  <c:v>1.2575000000000001</c:v>
                </c:pt>
                <c:pt idx="1">
                  <c:v>0.51</c:v>
                </c:pt>
                <c:pt idx="2">
                  <c:v>0.18948499999999999</c:v>
                </c:pt>
              </c:numCache>
            </c:numRef>
          </c:val>
          <c:extLst>
            <c:ext xmlns:c16="http://schemas.microsoft.com/office/drawing/2014/chart" uri="{C3380CC4-5D6E-409C-BE32-E72D297353CC}">
              <c16:uniqueId val="{00000008-B30A-4F80-B83E-C5E8C7480214}"/>
            </c:ext>
          </c:extLst>
        </c:ser>
        <c:dLbls>
          <c:showLegendKey val="0"/>
          <c:showVal val="0"/>
          <c:showCatName val="0"/>
          <c:showSerName val="0"/>
          <c:showPercent val="0"/>
          <c:showBubbleSize val="0"/>
          <c:showLeaderLines val="1"/>
        </c:dLbls>
        <c:firstSliceAng val="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7F2B-1DB4-D3C5-A394-F7C024AAED64}"/>
              </a:ext>
            </a:extLst>
          </p:cNvPr>
          <p:cNvSpPr>
            <a:spLocks noGrp="1"/>
          </p:cNvSpPr>
          <p:nvPr>
            <p:ph type="ctrTitle"/>
          </p:nvPr>
        </p:nvSpPr>
        <p:spPr>
          <a:xfrm>
            <a:off x="1524000" y="1122363"/>
            <a:ext cx="9144000" cy="2387600"/>
          </a:xfrm>
        </p:spPr>
        <p:txBody>
          <a:bodyPr anchor="b">
            <a:normAutofit/>
          </a:bodyPr>
          <a:lstStyle>
            <a:lvl1pPr algn="ctr">
              <a:defRPr sz="4000">
                <a:solidFill>
                  <a:srgbClr val="0020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08083F07-AE63-2B6D-4FA3-29F682D1AF5B}"/>
              </a:ext>
            </a:extLst>
          </p:cNvPr>
          <p:cNvSpPr>
            <a:spLocks noGrp="1"/>
          </p:cNvSpPr>
          <p:nvPr>
            <p:ph type="subTitle" idx="1"/>
          </p:nvPr>
        </p:nvSpPr>
        <p:spPr>
          <a:xfrm>
            <a:off x="1524000" y="3602038"/>
            <a:ext cx="9144000" cy="1655762"/>
          </a:xfrm>
        </p:spPr>
        <p:txBody>
          <a:bodyPr/>
          <a:lstStyle>
            <a:lvl1pPr marL="0" indent="0" algn="ctr">
              <a:buNone/>
              <a:defRPr sz="2400">
                <a:solidFill>
                  <a:srgbClr val="00205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0345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DA37-717A-CA61-AE58-80535C2EB8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E218D8-18D5-FE4A-7178-E8F549F68A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7060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E262-4B30-C575-DF14-98FA661BA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53DE3D-A059-585E-5E50-F02145EAD7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168667-366D-5C16-E1D5-1EC5771568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406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CA3C-99FA-2ACC-0E9E-D3800605AD8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790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12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3CF9-3DD1-929D-3853-60FD0F676E14}"/>
              </a:ext>
            </a:extLst>
          </p:cNvPr>
          <p:cNvSpPr>
            <a:spLocks noGrp="1"/>
          </p:cNvSpPr>
          <p:nvPr>
            <p:ph type="title"/>
          </p:nvPr>
        </p:nvSpPr>
        <p:spPr>
          <a:xfrm>
            <a:off x="839788" y="1172308"/>
            <a:ext cx="3932237" cy="88509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9DF179-C666-A163-BCA5-1EA2F76A2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89B148-DC47-0734-EB2C-A853369E2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9109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8361-68CF-2941-605D-97C611689F17}"/>
              </a:ext>
            </a:extLst>
          </p:cNvPr>
          <p:cNvSpPr>
            <a:spLocks noGrp="1"/>
          </p:cNvSpPr>
          <p:nvPr>
            <p:ph type="title"/>
          </p:nvPr>
        </p:nvSpPr>
        <p:spPr>
          <a:xfrm>
            <a:off x="839788" y="1132114"/>
            <a:ext cx="3932237" cy="92528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AE43A0-FFF8-0D74-A6F8-D08E5214FD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2782FD8-A1D5-1595-41E9-69A2C8FCD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6910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456EDD-561B-B068-8E2F-CB06BA037004}"/>
              </a:ext>
            </a:extLst>
          </p:cNvPr>
          <p:cNvSpPr>
            <a:spLocks noGrp="1"/>
          </p:cNvSpPr>
          <p:nvPr>
            <p:ph type="title"/>
          </p:nvPr>
        </p:nvSpPr>
        <p:spPr>
          <a:xfrm>
            <a:off x="838200" y="1122364"/>
            <a:ext cx="10515600" cy="7993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B7E16E-A2B9-DDB1-57B5-93790AA56D5B}"/>
              </a:ext>
            </a:extLst>
          </p:cNvPr>
          <p:cNvSpPr>
            <a:spLocks noGrp="1"/>
          </p:cNvSpPr>
          <p:nvPr>
            <p:ph type="body" idx="1"/>
          </p:nvPr>
        </p:nvSpPr>
        <p:spPr>
          <a:xfrm>
            <a:off x="838200" y="1933575"/>
            <a:ext cx="10515600" cy="42433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A3E928-D6CD-A482-E4CC-5115EC50C6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39D24-AACC-4719-9F41-1EF28FA82E70}" type="datetimeFigureOut">
              <a:rPr lang="en-US" smtClean="0"/>
              <a:t>8/29/2024</a:t>
            </a:fld>
            <a:endParaRPr lang="en-US" dirty="0"/>
          </a:p>
        </p:txBody>
      </p:sp>
      <p:sp>
        <p:nvSpPr>
          <p:cNvPr id="5" name="Footer Placeholder 4">
            <a:extLst>
              <a:ext uri="{FF2B5EF4-FFF2-40B4-BE49-F238E27FC236}">
                <a16:creationId xmlns:a16="http://schemas.microsoft.com/office/drawing/2014/main" id="{44812370-81E3-0A0C-5E73-54893002C2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55FCD5-2FB8-2BC7-D41E-DE0FAF2D9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86C1E-CC3F-43DA-B9BC-F0A46FF06B52}" type="slidenum">
              <a:rPr lang="en-US" smtClean="0"/>
              <a:t>‹#›</a:t>
            </a:fld>
            <a:endParaRPr lang="en-US" dirty="0"/>
          </a:p>
        </p:txBody>
      </p:sp>
      <p:sp>
        <p:nvSpPr>
          <p:cNvPr id="7" name="Rectangle 6">
            <a:extLst>
              <a:ext uri="{FF2B5EF4-FFF2-40B4-BE49-F238E27FC236}">
                <a16:creationId xmlns:a16="http://schemas.microsoft.com/office/drawing/2014/main" id="{D1BB2337-D7FB-290D-EE65-9755397CEB97}"/>
              </a:ext>
            </a:extLst>
          </p:cNvPr>
          <p:cNvSpPr/>
          <p:nvPr userDrawn="1"/>
        </p:nvSpPr>
        <p:spPr>
          <a:xfrm>
            <a:off x="0" y="-11872"/>
            <a:ext cx="12192000" cy="1122363"/>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Picture 7" descr="A picture containing diagram&#10;&#10;Description automatically generated">
            <a:extLst>
              <a:ext uri="{FF2B5EF4-FFF2-40B4-BE49-F238E27FC236}">
                <a16:creationId xmlns:a16="http://schemas.microsoft.com/office/drawing/2014/main" id="{B68D0B4B-98B7-9F3F-36C7-36E521208A7D}"/>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28845" y="103763"/>
            <a:ext cx="1558391" cy="774683"/>
          </a:xfrm>
          <a:prstGeom prst="rect">
            <a:avLst/>
          </a:prstGeom>
        </p:spPr>
      </p:pic>
      <p:sp>
        <p:nvSpPr>
          <p:cNvPr id="9" name="Rectangle 8">
            <a:extLst>
              <a:ext uri="{FF2B5EF4-FFF2-40B4-BE49-F238E27FC236}">
                <a16:creationId xmlns:a16="http://schemas.microsoft.com/office/drawing/2014/main" id="{7E79DE31-ADED-8935-5009-E14CA483A1EE}"/>
              </a:ext>
            </a:extLst>
          </p:cNvPr>
          <p:cNvSpPr/>
          <p:nvPr userDrawn="1"/>
        </p:nvSpPr>
        <p:spPr>
          <a:xfrm>
            <a:off x="0" y="1110491"/>
            <a:ext cx="12192000" cy="148586"/>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691968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000" kern="1200">
          <a:solidFill>
            <a:srgbClr val="002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F2B13-65C5-EE1D-E06D-FA1326D52CFC}"/>
            </a:ext>
          </a:extLst>
        </p:cNvPr>
        <p:cNvGrpSpPr/>
        <p:nvPr/>
      </p:nvGrpSpPr>
      <p:grpSpPr>
        <a:xfrm>
          <a:off x="0" y="0"/>
          <a:ext cx="0" cy="0"/>
          <a:chOff x="0" y="0"/>
          <a:chExt cx="0" cy="0"/>
        </a:xfrm>
      </p:grpSpPr>
      <p:pic>
        <p:nvPicPr>
          <p:cNvPr id="9" name="Picture 8" descr="A building with a large lawn and trees&#10;&#10;Description automatically generated with medium confidence">
            <a:extLst>
              <a:ext uri="{FF2B5EF4-FFF2-40B4-BE49-F238E27FC236}">
                <a16:creationId xmlns:a16="http://schemas.microsoft.com/office/drawing/2014/main" id="{FA60CF1A-64ED-CD47-442F-A95CB582B57A}"/>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6082"/>
          <a:stretch/>
        </p:blipFill>
        <p:spPr>
          <a:xfrm>
            <a:off x="-2" y="1271367"/>
            <a:ext cx="12192000" cy="5692257"/>
          </a:xfrm>
          <a:prstGeom prst="rect">
            <a:avLst/>
          </a:prstGeom>
        </p:spPr>
      </p:pic>
      <p:sp>
        <p:nvSpPr>
          <p:cNvPr id="2" name="Title 1">
            <a:extLst>
              <a:ext uri="{FF2B5EF4-FFF2-40B4-BE49-F238E27FC236}">
                <a16:creationId xmlns:a16="http://schemas.microsoft.com/office/drawing/2014/main" id="{23E54837-02D6-008C-D23B-BE44E2C4B691}"/>
              </a:ext>
            </a:extLst>
          </p:cNvPr>
          <p:cNvSpPr txBox="1">
            <a:spLocks/>
          </p:cNvSpPr>
          <p:nvPr/>
        </p:nvSpPr>
        <p:spPr>
          <a:xfrm>
            <a:off x="236028" y="1446277"/>
            <a:ext cx="11719943" cy="862079"/>
          </a:xfrm>
          <a:prstGeom prst="rect">
            <a:avLst/>
          </a:prstGeom>
        </p:spPr>
        <p:txBody>
          <a:bodyPr>
            <a:normAutofit fontScale="97500"/>
          </a:bodyPr>
          <a:lstStyle>
            <a:lvl1pPr algn="l" defTabSz="914400" rtl="0" eaLnBrk="1" latinLnBrk="0" hangingPunct="1">
              <a:lnSpc>
                <a:spcPct val="90000"/>
              </a:lnSpc>
              <a:spcBef>
                <a:spcPct val="0"/>
              </a:spcBef>
              <a:buNone/>
              <a:defRPr sz="4000" kern="1200">
                <a:solidFill>
                  <a:srgbClr val="00205B"/>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205B"/>
                </a:solidFill>
                <a:effectLst/>
                <a:uLnTx/>
                <a:uFillTx/>
                <a:latin typeface="Arial" panose="020B0604020202020204" pitchFamily="34" charset="0"/>
                <a:ea typeface="+mj-ea"/>
                <a:cs typeface="Arial" panose="020B0604020202020204" pitchFamily="34" charset="0"/>
              </a:rPr>
              <a:t>Budget Town Hall</a:t>
            </a:r>
          </a:p>
        </p:txBody>
      </p:sp>
      <p:sp>
        <p:nvSpPr>
          <p:cNvPr id="3" name="Title 1">
            <a:extLst>
              <a:ext uri="{FF2B5EF4-FFF2-40B4-BE49-F238E27FC236}">
                <a16:creationId xmlns:a16="http://schemas.microsoft.com/office/drawing/2014/main" id="{36A4B2AC-CFC5-1731-E4B1-EF1678F92E62}"/>
              </a:ext>
            </a:extLst>
          </p:cNvPr>
          <p:cNvSpPr txBox="1">
            <a:spLocks/>
          </p:cNvSpPr>
          <p:nvPr/>
        </p:nvSpPr>
        <p:spPr>
          <a:xfrm>
            <a:off x="572729" y="1787007"/>
            <a:ext cx="11046539" cy="862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kern="1200">
                <a:solidFill>
                  <a:srgbClr val="00205B"/>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3000"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00706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52C1-985E-67CD-6058-059CE9DFD94F}"/>
              </a:ext>
            </a:extLst>
          </p:cNvPr>
          <p:cNvSpPr txBox="1">
            <a:spLocks/>
          </p:cNvSpPr>
          <p:nvPr/>
        </p:nvSpPr>
        <p:spPr>
          <a:xfrm>
            <a:off x="2857500" y="189930"/>
            <a:ext cx="8324850" cy="799338"/>
          </a:xfrm>
          <a:prstGeom prst="rect">
            <a:avLst/>
          </a:prstGeom>
        </p:spPr>
        <p:txBody>
          <a:bodyPr/>
          <a:lstStyle>
            <a:lvl1pPr algn="l" defTabSz="914400" rtl="0" eaLnBrk="1" latinLnBrk="0" hangingPunct="1">
              <a:lnSpc>
                <a:spcPct val="90000"/>
              </a:lnSpc>
              <a:spcBef>
                <a:spcPct val="0"/>
              </a:spcBef>
              <a:buNone/>
              <a:defRPr sz="4000" kern="1200">
                <a:solidFill>
                  <a:srgbClr val="00205B"/>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Major General Fund Enhancements</a:t>
            </a:r>
          </a:p>
        </p:txBody>
      </p:sp>
      <p:sp>
        <p:nvSpPr>
          <p:cNvPr id="3" name="TextBox 2">
            <a:extLst>
              <a:ext uri="{FF2B5EF4-FFF2-40B4-BE49-F238E27FC236}">
                <a16:creationId xmlns:a16="http://schemas.microsoft.com/office/drawing/2014/main" id="{127BE7B0-20AC-BF46-0B41-A2CCAEDA1ABA}"/>
              </a:ext>
            </a:extLst>
          </p:cNvPr>
          <p:cNvSpPr txBox="1"/>
          <p:nvPr/>
        </p:nvSpPr>
        <p:spPr>
          <a:xfrm>
            <a:off x="3003550" y="1225689"/>
            <a:ext cx="6546135" cy="5632311"/>
          </a:xfrm>
          <a:prstGeom prst="rect">
            <a:avLst/>
          </a:prstGeom>
          <a:noFill/>
        </p:spPr>
        <p:txBody>
          <a:bodyPr wrap="square" rtlCol="0">
            <a:spAutoFit/>
          </a:bodyPr>
          <a:lstStyle/>
          <a:p>
            <a:r>
              <a:rPr lang="en-US" b="1" dirty="0"/>
              <a:t>Administration:</a:t>
            </a:r>
          </a:p>
          <a:p>
            <a:r>
              <a:rPr lang="en-US" dirty="0"/>
              <a:t>Comprehensive Compensation and Benefits Study-$65,000</a:t>
            </a:r>
          </a:p>
          <a:p>
            <a:r>
              <a:rPr lang="en-US" dirty="0"/>
              <a:t>IT Security and Other Enhancements-$274,419</a:t>
            </a:r>
          </a:p>
          <a:p>
            <a:endParaRPr lang="en-US" dirty="0"/>
          </a:p>
          <a:p>
            <a:r>
              <a:rPr lang="en-US" b="1" dirty="0"/>
              <a:t>Police:</a:t>
            </a:r>
          </a:p>
          <a:p>
            <a:r>
              <a:rPr lang="en-US" dirty="0"/>
              <a:t>Stratified Policing Accountability Model - $276,049</a:t>
            </a:r>
          </a:p>
          <a:p>
            <a:r>
              <a:rPr lang="en-US" dirty="0"/>
              <a:t>Flock Safety Program Expansion (Grant) - $367,250</a:t>
            </a:r>
          </a:p>
          <a:p>
            <a:r>
              <a:rPr lang="en-US" dirty="0"/>
              <a:t>Officer Safety Equipment (Grant) - $79,163</a:t>
            </a:r>
          </a:p>
          <a:p>
            <a:endParaRPr lang="en-US" dirty="0"/>
          </a:p>
          <a:p>
            <a:r>
              <a:rPr lang="en-US" b="1" dirty="0"/>
              <a:t>Fire:</a:t>
            </a:r>
          </a:p>
          <a:p>
            <a:r>
              <a:rPr lang="en-US" dirty="0"/>
              <a:t>Radio Replacement (year 1 of 4) - $91,628</a:t>
            </a:r>
          </a:p>
          <a:p>
            <a:r>
              <a:rPr lang="en-US" dirty="0"/>
              <a:t>Online Paramedics School - $41,250</a:t>
            </a:r>
          </a:p>
          <a:p>
            <a:endParaRPr lang="en-US" dirty="0"/>
          </a:p>
          <a:p>
            <a:r>
              <a:rPr lang="en-US" b="1" dirty="0"/>
              <a:t>Streets</a:t>
            </a:r>
          </a:p>
          <a:p>
            <a:r>
              <a:rPr lang="en-US" dirty="0"/>
              <a:t>Street Markings and Sign Repairs - $73,102</a:t>
            </a:r>
          </a:p>
          <a:p>
            <a:r>
              <a:rPr lang="en-US" dirty="0"/>
              <a:t>Building Repairs - $50,000</a:t>
            </a:r>
          </a:p>
          <a:p>
            <a:endParaRPr lang="en-US" b="1" dirty="0"/>
          </a:p>
          <a:p>
            <a:r>
              <a:rPr lang="en-US" b="1" dirty="0"/>
              <a:t>Parks and Recreation:</a:t>
            </a:r>
          </a:p>
          <a:p>
            <a:r>
              <a:rPr lang="en-US" dirty="0"/>
              <a:t>Increased Community Events - $90,050</a:t>
            </a:r>
          </a:p>
          <a:p>
            <a:r>
              <a:rPr lang="en-US" dirty="0"/>
              <a:t>New Parks and Median Maintenance - $362,000</a:t>
            </a:r>
          </a:p>
        </p:txBody>
      </p:sp>
    </p:spTree>
    <p:extLst>
      <p:ext uri="{BB962C8B-B14F-4D97-AF65-F5344CB8AC3E}">
        <p14:creationId xmlns:p14="http://schemas.microsoft.com/office/powerpoint/2010/main" val="74106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714C-78A8-F92D-63A8-4C21724F6D58}"/>
              </a:ext>
            </a:extLst>
          </p:cNvPr>
          <p:cNvSpPr>
            <a:spLocks noGrp="1"/>
          </p:cNvSpPr>
          <p:nvPr>
            <p:ph type="title"/>
          </p:nvPr>
        </p:nvSpPr>
        <p:spPr>
          <a:xfrm>
            <a:off x="162339" y="212698"/>
            <a:ext cx="10515600" cy="687774"/>
          </a:xfrm>
        </p:spPr>
        <p:txBody>
          <a:bodyPr/>
          <a:lstStyle/>
          <a:p>
            <a:pPr algn="ctr"/>
            <a:r>
              <a:rPr lang="en-US" dirty="0">
                <a:solidFill>
                  <a:schemeClr val="bg1"/>
                </a:solidFill>
              </a:rPr>
              <a:t>Other Funds</a:t>
            </a:r>
          </a:p>
        </p:txBody>
      </p:sp>
      <p:sp>
        <p:nvSpPr>
          <p:cNvPr id="3" name="TextBox 2">
            <a:extLst>
              <a:ext uri="{FF2B5EF4-FFF2-40B4-BE49-F238E27FC236}">
                <a16:creationId xmlns:a16="http://schemas.microsoft.com/office/drawing/2014/main" id="{0A56A3F4-09F5-1E81-854A-2DCC096A4C5E}"/>
              </a:ext>
            </a:extLst>
          </p:cNvPr>
          <p:cNvSpPr txBox="1"/>
          <p:nvPr/>
        </p:nvSpPr>
        <p:spPr>
          <a:xfrm>
            <a:off x="643948" y="1530171"/>
            <a:ext cx="11010122"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Utility Fund-Distribution and Collection Utility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Potable Water Supplier proposing over 13.8% increase in rates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Wastewater treatment supplier requires significant capital investment for new treatment plant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Rate Consultant projecting need for multiple year rate increases including a blended 8.77% next year (6.3% water and 16% wastewater)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Rate Increase in four years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Solid Waste Fund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Created in 2023, the fund is self-supporting through rates.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Stormwater Drainage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rate increase recommended. Last rate increase 2018.</a:t>
            </a:r>
          </a:p>
        </p:txBody>
      </p:sp>
    </p:spTree>
    <p:extLst>
      <p:ext uri="{BB962C8B-B14F-4D97-AF65-F5344CB8AC3E}">
        <p14:creationId xmlns:p14="http://schemas.microsoft.com/office/powerpoint/2010/main" val="173005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77F8C9-5736-A52C-9C33-AF3A16EDBC9D}"/>
              </a:ext>
            </a:extLst>
          </p:cNvPr>
          <p:cNvPicPr>
            <a:picLocks noChangeAspect="1"/>
          </p:cNvPicPr>
          <p:nvPr/>
        </p:nvPicPr>
        <p:blipFill>
          <a:blip r:embed="rId2"/>
          <a:stretch>
            <a:fillRect/>
          </a:stretch>
        </p:blipFill>
        <p:spPr>
          <a:xfrm>
            <a:off x="1840148" y="1550504"/>
            <a:ext cx="8100721" cy="4951647"/>
          </a:xfrm>
          <a:prstGeom prst="rect">
            <a:avLst/>
          </a:prstGeom>
        </p:spPr>
      </p:pic>
      <p:sp>
        <p:nvSpPr>
          <p:cNvPr id="4" name="Title 1">
            <a:extLst>
              <a:ext uri="{FF2B5EF4-FFF2-40B4-BE49-F238E27FC236}">
                <a16:creationId xmlns:a16="http://schemas.microsoft.com/office/drawing/2014/main" id="{BA0AF64E-DB85-E091-CB87-94EE165AD85A}"/>
              </a:ext>
            </a:extLst>
          </p:cNvPr>
          <p:cNvSpPr txBox="1">
            <a:spLocks/>
          </p:cNvSpPr>
          <p:nvPr/>
        </p:nvSpPr>
        <p:spPr>
          <a:xfrm>
            <a:off x="1109870" y="185530"/>
            <a:ext cx="10515600" cy="687774"/>
          </a:xfrm>
          <a:prstGeom prst="rect">
            <a:avLst/>
          </a:prstGeom>
        </p:spPr>
        <p:txBody>
          <a:bodyPr/>
          <a:lstStyle>
            <a:lvl1pPr algn="l" defTabSz="914400" rtl="0" eaLnBrk="1" latinLnBrk="0" hangingPunct="1">
              <a:lnSpc>
                <a:spcPct val="90000"/>
              </a:lnSpc>
              <a:spcBef>
                <a:spcPct val="0"/>
              </a:spcBef>
              <a:buNone/>
              <a:defRPr sz="4000" kern="1200">
                <a:solidFill>
                  <a:srgbClr val="00205B"/>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Rate Comparison</a:t>
            </a:r>
          </a:p>
        </p:txBody>
      </p:sp>
    </p:spTree>
    <p:extLst>
      <p:ext uri="{BB962C8B-B14F-4D97-AF65-F5344CB8AC3E}">
        <p14:creationId xmlns:p14="http://schemas.microsoft.com/office/powerpoint/2010/main" val="292104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0586-AB2C-9E45-CD92-A9FF9212AF2F}"/>
              </a:ext>
            </a:extLst>
          </p:cNvPr>
          <p:cNvSpPr txBox="1">
            <a:spLocks/>
          </p:cNvSpPr>
          <p:nvPr/>
        </p:nvSpPr>
        <p:spPr>
          <a:xfrm>
            <a:off x="4219448" y="189930"/>
            <a:ext cx="5576824" cy="799338"/>
          </a:xfrm>
          <a:prstGeom prst="rect">
            <a:avLst/>
          </a:prstGeom>
        </p:spPr>
        <p:txBody>
          <a:bodyPr/>
          <a:lstStyle>
            <a:lvl1pPr algn="l" defTabSz="914400" rtl="0" eaLnBrk="1" latinLnBrk="0" hangingPunct="1">
              <a:lnSpc>
                <a:spcPct val="90000"/>
              </a:lnSpc>
              <a:spcBef>
                <a:spcPct val="0"/>
              </a:spcBef>
              <a:buNone/>
              <a:defRPr sz="4000" kern="1200">
                <a:solidFill>
                  <a:srgbClr val="00205B"/>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Debt Service Fund</a:t>
            </a:r>
          </a:p>
        </p:txBody>
      </p:sp>
      <p:sp>
        <p:nvSpPr>
          <p:cNvPr id="4" name="TextBox 3">
            <a:extLst>
              <a:ext uri="{FF2B5EF4-FFF2-40B4-BE49-F238E27FC236}">
                <a16:creationId xmlns:a16="http://schemas.microsoft.com/office/drawing/2014/main" id="{62A1E23C-4741-4FF4-23C7-A42FF549813C}"/>
              </a:ext>
            </a:extLst>
          </p:cNvPr>
          <p:cNvSpPr txBox="1"/>
          <p:nvPr/>
        </p:nvSpPr>
        <p:spPr>
          <a:xfrm>
            <a:off x="1388359" y="2178659"/>
            <a:ext cx="10209205" cy="440120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Add Series 2024 authorized by Council - $36.407 Million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Redeem Series 2014 - $600,000 ($140,000 savings)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$152 million available for 2025 Bond Election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Increases I&amp;S Rate from 0.177258 to 0.180392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36% I&amp;S percentage of total Tax Rate (below 40%)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Outstanding Total Debt of $228,582,000 at end of FY24-25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2.4% Outstanding Total Debt as a percentage of TAV (below 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$5,366 Outstanding Total Debt per Capita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95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0586-AB2C-9E45-CD92-A9FF9212AF2F}"/>
              </a:ext>
            </a:extLst>
          </p:cNvPr>
          <p:cNvSpPr txBox="1">
            <a:spLocks/>
          </p:cNvSpPr>
          <p:nvPr/>
        </p:nvSpPr>
        <p:spPr>
          <a:xfrm>
            <a:off x="4219448" y="189930"/>
            <a:ext cx="5576824" cy="799338"/>
          </a:xfrm>
          <a:prstGeom prst="rect">
            <a:avLst/>
          </a:prstGeom>
        </p:spPr>
        <p:txBody>
          <a:bodyPr/>
          <a:lstStyle>
            <a:lvl1pPr algn="l" defTabSz="914400" rtl="0" eaLnBrk="1" latinLnBrk="0" hangingPunct="1">
              <a:lnSpc>
                <a:spcPct val="90000"/>
              </a:lnSpc>
              <a:spcBef>
                <a:spcPct val="0"/>
              </a:spcBef>
              <a:buNone/>
              <a:defRPr sz="4000" kern="1200">
                <a:solidFill>
                  <a:srgbClr val="00205B"/>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Debt Service Fund</a:t>
            </a:r>
          </a:p>
        </p:txBody>
      </p:sp>
      <p:pic>
        <p:nvPicPr>
          <p:cNvPr id="4" name="Picture 3">
            <a:extLst>
              <a:ext uri="{FF2B5EF4-FFF2-40B4-BE49-F238E27FC236}">
                <a16:creationId xmlns:a16="http://schemas.microsoft.com/office/drawing/2014/main" id="{A745DB0B-892C-8890-7CB7-DF3701A2B693}"/>
              </a:ext>
            </a:extLst>
          </p:cNvPr>
          <p:cNvPicPr>
            <a:picLocks noChangeAspect="1"/>
          </p:cNvPicPr>
          <p:nvPr/>
        </p:nvPicPr>
        <p:blipFill>
          <a:blip r:embed="rId2"/>
          <a:stretch>
            <a:fillRect/>
          </a:stretch>
        </p:blipFill>
        <p:spPr>
          <a:xfrm>
            <a:off x="641349" y="1274939"/>
            <a:ext cx="10345085" cy="5583061"/>
          </a:xfrm>
          <a:prstGeom prst="rect">
            <a:avLst/>
          </a:prstGeom>
        </p:spPr>
      </p:pic>
    </p:spTree>
    <p:extLst>
      <p:ext uri="{BB962C8B-B14F-4D97-AF65-F5344CB8AC3E}">
        <p14:creationId xmlns:p14="http://schemas.microsoft.com/office/powerpoint/2010/main" val="143738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3F38-4A94-0859-110C-E6DC20049938}"/>
              </a:ext>
            </a:extLst>
          </p:cNvPr>
          <p:cNvSpPr txBox="1">
            <a:spLocks/>
          </p:cNvSpPr>
          <p:nvPr/>
        </p:nvSpPr>
        <p:spPr>
          <a:xfrm>
            <a:off x="2857500" y="189930"/>
            <a:ext cx="7956550" cy="799338"/>
          </a:xfrm>
          <a:prstGeom prst="rect">
            <a:avLst/>
          </a:prstGeom>
        </p:spPr>
        <p:txBody>
          <a:bodyPr/>
          <a:lstStyle>
            <a:lvl1pPr algn="l" defTabSz="914400" rtl="0" eaLnBrk="1" latinLnBrk="0" hangingPunct="1">
              <a:lnSpc>
                <a:spcPct val="90000"/>
              </a:lnSpc>
              <a:spcBef>
                <a:spcPct val="0"/>
              </a:spcBef>
              <a:buNone/>
              <a:defRPr sz="4000" kern="1200">
                <a:solidFill>
                  <a:srgbClr val="00205B"/>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Governmental Capital Projects</a:t>
            </a:r>
          </a:p>
        </p:txBody>
      </p:sp>
      <p:sp>
        <p:nvSpPr>
          <p:cNvPr id="3" name="TextBox 2">
            <a:extLst>
              <a:ext uri="{FF2B5EF4-FFF2-40B4-BE49-F238E27FC236}">
                <a16:creationId xmlns:a16="http://schemas.microsoft.com/office/drawing/2014/main" id="{7EDBA073-174A-EB2C-5A88-C43C4006BAA0}"/>
              </a:ext>
            </a:extLst>
          </p:cNvPr>
          <p:cNvSpPr txBox="1"/>
          <p:nvPr/>
        </p:nvSpPr>
        <p:spPr>
          <a:xfrm>
            <a:off x="1682750" y="1918722"/>
            <a:ext cx="8712200" cy="3416320"/>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$35.9 million in Streets Projects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$6.6 million in Parks Projects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$5.3 million in Facility Projects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$2 million in Public Safety Projects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$1.5 million in Unrestricted Projects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$51.3 million Total in Projects</a:t>
            </a:r>
          </a:p>
        </p:txBody>
      </p:sp>
    </p:spTree>
    <p:extLst>
      <p:ext uri="{BB962C8B-B14F-4D97-AF65-F5344CB8AC3E}">
        <p14:creationId xmlns:p14="http://schemas.microsoft.com/office/powerpoint/2010/main" val="394980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7F33-BE48-010A-B97A-CBD12CDE754C}"/>
              </a:ext>
            </a:extLst>
          </p:cNvPr>
          <p:cNvSpPr txBox="1">
            <a:spLocks noGrp="1"/>
          </p:cNvSpPr>
          <p:nvPr>
            <p:ph type="title"/>
          </p:nvPr>
        </p:nvSpPr>
        <p:spPr>
          <a:xfrm>
            <a:off x="838203" y="1243666"/>
            <a:ext cx="10515600" cy="799341"/>
          </a:xfrm>
        </p:spPr>
        <p:txBody>
          <a:bodyPr/>
          <a:lstStyle/>
          <a:p>
            <a:pPr lvl="0"/>
            <a:r>
              <a:rPr lang="en-US"/>
              <a:t>Multi-Year Capital Program/Debt Issuance</a:t>
            </a:r>
          </a:p>
        </p:txBody>
      </p:sp>
      <p:sp>
        <p:nvSpPr>
          <p:cNvPr id="3" name="TextBox 6">
            <a:extLst>
              <a:ext uri="{FF2B5EF4-FFF2-40B4-BE49-F238E27FC236}">
                <a16:creationId xmlns:a16="http://schemas.microsoft.com/office/drawing/2014/main" id="{F3C913D0-72E7-FD6D-9432-206D021DEE4A}"/>
              </a:ext>
            </a:extLst>
          </p:cNvPr>
          <p:cNvSpPr txBox="1"/>
          <p:nvPr/>
        </p:nvSpPr>
        <p:spPr>
          <a:xfrm>
            <a:off x="838203" y="1840156"/>
            <a:ext cx="4790157"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Recently Approved Bonds 2023-2024</a:t>
            </a:r>
          </a:p>
        </p:txBody>
      </p:sp>
      <p:sp>
        <p:nvSpPr>
          <p:cNvPr id="4" name="TextBox 7">
            <a:extLst>
              <a:ext uri="{FF2B5EF4-FFF2-40B4-BE49-F238E27FC236}">
                <a16:creationId xmlns:a16="http://schemas.microsoft.com/office/drawing/2014/main" id="{D095BE31-E008-BF0A-7F9B-1F82AD87E5C4}"/>
              </a:ext>
            </a:extLst>
          </p:cNvPr>
          <p:cNvSpPr txBox="1"/>
          <p:nvPr/>
        </p:nvSpPr>
        <p:spPr>
          <a:xfrm>
            <a:off x="957669" y="2422732"/>
            <a:ext cx="10403810" cy="646331"/>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Parks and Recreation Projects ($4,270,000 Authorization Remaining of $30,000,000)</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Raymond Community Park, Phase 1: (Construction)				            $10,900,000</a:t>
            </a:r>
          </a:p>
        </p:txBody>
      </p:sp>
      <p:sp>
        <p:nvSpPr>
          <p:cNvPr id="5" name="TextBox 8">
            <a:extLst>
              <a:ext uri="{FF2B5EF4-FFF2-40B4-BE49-F238E27FC236}">
                <a16:creationId xmlns:a16="http://schemas.microsoft.com/office/drawing/2014/main" id="{28670CCF-0269-6DAF-A5A0-2A3663ED43F9}"/>
              </a:ext>
            </a:extLst>
          </p:cNvPr>
          <p:cNvSpPr txBox="1"/>
          <p:nvPr/>
        </p:nvSpPr>
        <p:spPr>
          <a:xfrm>
            <a:off x="968890" y="4210105"/>
            <a:ext cx="10392589" cy="2031325"/>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Street and Transportation Projects ($57,514,905 Authorization Remaining of $150,000,000)</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First Street (DNT – Coleman): (Construction)					             $9,000,000</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800" b="0" i="0" u="none" strike="noStrike" kern="1200" cap="none" spc="0" normalizeH="0" baseline="0" noProof="0" dirty="0" err="1">
                <a:ln>
                  <a:noFill/>
                </a:ln>
                <a:solidFill>
                  <a:srgbClr val="000000"/>
                </a:solidFill>
                <a:effectLst/>
                <a:uLnTx/>
                <a:uFillTx/>
                <a:latin typeface="Calibri"/>
                <a:ea typeface="+mn-ea"/>
                <a:cs typeface="+mn-cs"/>
              </a:rPr>
              <a:t>Coit</a:t>
            </a:r>
            <a:r>
              <a:rPr kumimoji="0" lang="en-US" sz="1800" b="0" i="0" u="none" strike="noStrike" kern="1200" cap="none" spc="0" normalizeH="0" baseline="0" noProof="0" dirty="0">
                <a:ln>
                  <a:noFill/>
                </a:ln>
                <a:solidFill>
                  <a:srgbClr val="000000"/>
                </a:solidFill>
                <a:effectLst/>
                <a:uLnTx/>
                <a:uFillTx/>
                <a:latin typeface="Calibri"/>
                <a:ea typeface="+mn-ea"/>
                <a:cs typeface="+mn-cs"/>
              </a:rPr>
              <a:t> Road (First – Frontier) – 4 lands: (Land/</a:t>
            </a:r>
            <a:r>
              <a:rPr kumimoji="0" lang="en-US" sz="1800" b="0" i="0" u="none" strike="noStrike" kern="1200" cap="none" spc="0" normalizeH="0" baseline="0" noProof="0" dirty="0" err="1">
                <a:ln>
                  <a:noFill/>
                </a:ln>
                <a:solidFill>
                  <a:srgbClr val="000000"/>
                </a:solidFill>
                <a:effectLst/>
                <a:uLnTx/>
                <a:uFillTx/>
                <a:latin typeface="Calibri"/>
                <a:ea typeface="+mn-ea"/>
                <a:cs typeface="+mn-cs"/>
              </a:rPr>
              <a:t>Esmt</a:t>
            </a:r>
            <a:r>
              <a:rPr kumimoji="0" lang="en-US" sz="1800" b="0" i="0" u="none" strike="noStrike" kern="1200" cap="none" spc="0" normalizeH="0" baseline="0" noProof="0" dirty="0">
                <a:ln>
                  <a:noFill/>
                </a:ln>
                <a:solidFill>
                  <a:srgbClr val="000000"/>
                </a:solidFill>
                <a:effectLst/>
                <a:uLnTx/>
                <a:uFillTx/>
                <a:latin typeface="Calibri"/>
                <a:ea typeface="+mn-ea"/>
                <a:cs typeface="+mn-cs"/>
              </a:rPr>
              <a:t>)				             $1,700,000</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Teel (US 380 – First St.) 2 NB Lanes (Construction)				             $1,400,000</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Legacy (First – Star Trail) 2NB Lanes (Construction)				                $650,000</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Braided Ramps								             $2,557,062</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10">
            <a:extLst>
              <a:ext uri="{FF2B5EF4-FFF2-40B4-BE49-F238E27FC236}">
                <a16:creationId xmlns:a16="http://schemas.microsoft.com/office/drawing/2014/main" id="{5C6B3DC1-0007-5068-2BBC-5F9C84F86964}"/>
              </a:ext>
            </a:extLst>
          </p:cNvPr>
          <p:cNvSpPr txBox="1"/>
          <p:nvPr/>
        </p:nvSpPr>
        <p:spPr>
          <a:xfrm>
            <a:off x="6885989" y="6307494"/>
            <a:ext cx="4366479"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TOTAL                          $36,407,062      </a:t>
            </a:r>
          </a:p>
        </p:txBody>
      </p:sp>
      <p:sp>
        <p:nvSpPr>
          <p:cNvPr id="7" name="TextBox 7">
            <a:extLst>
              <a:ext uri="{FF2B5EF4-FFF2-40B4-BE49-F238E27FC236}">
                <a16:creationId xmlns:a16="http://schemas.microsoft.com/office/drawing/2014/main" id="{B7437872-9763-A65C-DBCA-6246C7D3E5F3}"/>
              </a:ext>
            </a:extLst>
          </p:cNvPr>
          <p:cNvSpPr txBox="1"/>
          <p:nvPr/>
        </p:nvSpPr>
        <p:spPr>
          <a:xfrm>
            <a:off x="957669" y="3316418"/>
            <a:ext cx="10298012" cy="646331"/>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Public Safety Projects ($1,200,000 Authorization Remaining of $30,000,000)</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Fire Station #4 (Construction)				            		            $10,200,000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7F33-BE48-010A-B97A-CBD12CDE754C}"/>
              </a:ext>
            </a:extLst>
          </p:cNvPr>
          <p:cNvSpPr txBox="1">
            <a:spLocks noGrp="1"/>
          </p:cNvSpPr>
          <p:nvPr>
            <p:ph type="title"/>
          </p:nvPr>
        </p:nvSpPr>
        <p:spPr>
          <a:xfrm>
            <a:off x="838203" y="1243666"/>
            <a:ext cx="10515600" cy="799341"/>
          </a:xfrm>
        </p:spPr>
        <p:txBody>
          <a:bodyPr/>
          <a:lstStyle/>
          <a:p>
            <a:pPr lvl="0"/>
            <a:r>
              <a:rPr lang="en-US" dirty="0"/>
              <a:t>Multi-Year Capital Program/Capital Dedicated</a:t>
            </a:r>
          </a:p>
        </p:txBody>
      </p:sp>
      <p:sp>
        <p:nvSpPr>
          <p:cNvPr id="4" name="TextBox 7">
            <a:extLst>
              <a:ext uri="{FF2B5EF4-FFF2-40B4-BE49-F238E27FC236}">
                <a16:creationId xmlns:a16="http://schemas.microsoft.com/office/drawing/2014/main" id="{D095BE31-E008-BF0A-7F9B-1F82AD87E5C4}"/>
              </a:ext>
            </a:extLst>
          </p:cNvPr>
          <p:cNvSpPr txBox="1"/>
          <p:nvPr/>
        </p:nvSpPr>
        <p:spPr>
          <a:xfrm>
            <a:off x="957669" y="2380660"/>
            <a:ext cx="10180992" cy="646331"/>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Parks</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Parks and Public Works Facility, Phase 1					            $2,352,938</a:t>
            </a:r>
          </a:p>
        </p:txBody>
      </p:sp>
      <p:sp>
        <p:nvSpPr>
          <p:cNvPr id="5" name="TextBox 8">
            <a:extLst>
              <a:ext uri="{FF2B5EF4-FFF2-40B4-BE49-F238E27FC236}">
                <a16:creationId xmlns:a16="http://schemas.microsoft.com/office/drawing/2014/main" id="{28670CCF-0269-6DAF-A5A0-2A3663ED43F9}"/>
              </a:ext>
            </a:extLst>
          </p:cNvPr>
          <p:cNvSpPr txBox="1"/>
          <p:nvPr/>
        </p:nvSpPr>
        <p:spPr>
          <a:xfrm>
            <a:off x="957669" y="3909114"/>
            <a:ext cx="10469533" cy="2031325"/>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Street</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Traffic Signal – First &amp; Artesia						                $230,000</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Traffic Signal – Teel &amp; Prairie  						                $460,000</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Braided Ramps 								             $2,557,062</a:t>
            </a:r>
          </a:p>
          <a:p>
            <a:pPr marL="0" marR="0" lvl="0" indent="0" algn="l" defTabSz="914400" rtl="0" eaLnBrk="1" fontAlgn="auto" latinLnBrk="0" hangingPunct="1">
              <a:lnSpc>
                <a:spcPct val="100000"/>
              </a:lnSpc>
              <a:spcBef>
                <a:spcPts val="0"/>
              </a:spcBef>
              <a:spcAft>
                <a:spcPts val="0"/>
              </a:spcAft>
              <a:buClrTx/>
              <a:buSzPct val="100000"/>
              <a:buFontTx/>
              <a:buNone/>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en-US" sz="1800" b="0" i="0" u="none" strike="noStrike" kern="0" cap="none" spc="0" normalizeH="0" baseline="0" noProof="0" dirty="0">
                <a:ln>
                  <a:noFill/>
                </a:ln>
                <a:solidFill>
                  <a:srgbClr val="000000"/>
                </a:solidFill>
                <a:effectLst/>
                <a:uLnTx/>
                <a:uFillTx/>
                <a:latin typeface="Calibri"/>
                <a:ea typeface="+mn-ea"/>
                <a:cs typeface="+mn-cs"/>
              </a:rPr>
              <a:t>Unprogrammed								            $1,500,000</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10">
            <a:extLst>
              <a:ext uri="{FF2B5EF4-FFF2-40B4-BE49-F238E27FC236}">
                <a16:creationId xmlns:a16="http://schemas.microsoft.com/office/drawing/2014/main" id="{5C6B3DC1-0007-5068-2BBC-5F9C84F86964}"/>
              </a:ext>
            </a:extLst>
          </p:cNvPr>
          <p:cNvSpPr txBox="1"/>
          <p:nvPr/>
        </p:nvSpPr>
        <p:spPr>
          <a:xfrm>
            <a:off x="6987324" y="5875694"/>
            <a:ext cx="4366479"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TOTAL                          $9,600,000      </a:t>
            </a:r>
          </a:p>
        </p:txBody>
      </p:sp>
      <p:sp>
        <p:nvSpPr>
          <p:cNvPr id="7" name="TextBox 7">
            <a:extLst>
              <a:ext uri="{FF2B5EF4-FFF2-40B4-BE49-F238E27FC236}">
                <a16:creationId xmlns:a16="http://schemas.microsoft.com/office/drawing/2014/main" id="{B7437872-9763-A65C-DBCA-6246C7D3E5F3}"/>
              </a:ext>
            </a:extLst>
          </p:cNvPr>
          <p:cNvSpPr txBox="1"/>
          <p:nvPr/>
        </p:nvSpPr>
        <p:spPr>
          <a:xfrm>
            <a:off x="946994" y="3105834"/>
            <a:ext cx="10298012" cy="646331"/>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Public Safety</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Fire Station #4 (Construction)				            		             $2,500,000</a:t>
            </a:r>
          </a:p>
        </p:txBody>
      </p:sp>
      <p:sp>
        <p:nvSpPr>
          <p:cNvPr id="3" name="TextBox 6">
            <a:extLst>
              <a:ext uri="{FF2B5EF4-FFF2-40B4-BE49-F238E27FC236}">
                <a16:creationId xmlns:a16="http://schemas.microsoft.com/office/drawing/2014/main" id="{C471EA9B-6829-6C0B-BE32-4D88E458BBB4}"/>
              </a:ext>
            </a:extLst>
          </p:cNvPr>
          <p:cNvSpPr txBox="1"/>
          <p:nvPr/>
        </p:nvSpPr>
        <p:spPr>
          <a:xfrm>
            <a:off x="838203" y="1840156"/>
            <a:ext cx="3005566" cy="461665"/>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Pay-as-you-go Funding</a:t>
            </a:r>
          </a:p>
        </p:txBody>
      </p:sp>
    </p:spTree>
    <p:extLst>
      <p:ext uri="{BB962C8B-B14F-4D97-AF65-F5344CB8AC3E}">
        <p14:creationId xmlns:p14="http://schemas.microsoft.com/office/powerpoint/2010/main" val="382772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095A-7196-97A7-0157-BD027A2173AE}"/>
              </a:ext>
            </a:extLst>
          </p:cNvPr>
          <p:cNvSpPr txBox="1">
            <a:spLocks noGrp="1"/>
          </p:cNvSpPr>
          <p:nvPr>
            <p:ph type="title"/>
          </p:nvPr>
        </p:nvSpPr>
        <p:spPr/>
        <p:txBody>
          <a:bodyPr/>
          <a:lstStyle/>
          <a:p>
            <a:pPr lvl="0"/>
            <a:r>
              <a:rPr lang="en-US"/>
              <a:t>Historical Property Valuation</a:t>
            </a:r>
          </a:p>
        </p:txBody>
      </p:sp>
      <p:graphicFrame>
        <p:nvGraphicFramePr>
          <p:cNvPr id="3" name="Table 2">
            <a:extLst>
              <a:ext uri="{FF2B5EF4-FFF2-40B4-BE49-F238E27FC236}">
                <a16:creationId xmlns:a16="http://schemas.microsoft.com/office/drawing/2014/main" id="{5B885D50-4B98-F086-AB75-7AC635878EB1}"/>
              </a:ext>
            </a:extLst>
          </p:cNvPr>
          <p:cNvGraphicFramePr>
            <a:graphicFrameLocks noGrp="1"/>
          </p:cNvGraphicFramePr>
          <p:nvPr>
            <p:extLst>
              <p:ext uri="{D42A27DB-BD31-4B8C-83A1-F6EECF244321}">
                <p14:modId xmlns:p14="http://schemas.microsoft.com/office/powerpoint/2010/main" val="868531471"/>
              </p:ext>
            </p:extLst>
          </p:nvPr>
        </p:nvGraphicFramePr>
        <p:xfrm>
          <a:off x="838203" y="2079016"/>
          <a:ext cx="10665541" cy="4557689"/>
        </p:xfrm>
        <a:graphic>
          <a:graphicData uri="http://schemas.openxmlformats.org/drawingml/2006/table">
            <a:tbl>
              <a:tblPr firstRow="1">
                <a:effectLst/>
                <a:tableStyleId>{5C22544A-7EE6-4342-B048-85BDC9FD1C3A}</a:tableStyleId>
              </a:tblPr>
              <a:tblGrid>
                <a:gridCol w="1311688">
                  <a:extLst>
                    <a:ext uri="{9D8B030D-6E8A-4147-A177-3AD203B41FA5}">
                      <a16:colId xmlns:a16="http://schemas.microsoft.com/office/drawing/2014/main" val="41752435"/>
                    </a:ext>
                  </a:extLst>
                </a:gridCol>
                <a:gridCol w="2009156">
                  <a:extLst>
                    <a:ext uri="{9D8B030D-6E8A-4147-A177-3AD203B41FA5}">
                      <a16:colId xmlns:a16="http://schemas.microsoft.com/office/drawing/2014/main" val="2206092203"/>
                    </a:ext>
                  </a:extLst>
                </a:gridCol>
                <a:gridCol w="983226">
                  <a:extLst>
                    <a:ext uri="{9D8B030D-6E8A-4147-A177-3AD203B41FA5}">
                      <a16:colId xmlns:a16="http://schemas.microsoft.com/office/drawing/2014/main" val="4238350077"/>
                    </a:ext>
                  </a:extLst>
                </a:gridCol>
                <a:gridCol w="1828800">
                  <a:extLst>
                    <a:ext uri="{9D8B030D-6E8A-4147-A177-3AD203B41FA5}">
                      <a16:colId xmlns:a16="http://schemas.microsoft.com/office/drawing/2014/main" val="2535341521"/>
                    </a:ext>
                  </a:extLst>
                </a:gridCol>
                <a:gridCol w="1248695">
                  <a:extLst>
                    <a:ext uri="{9D8B030D-6E8A-4147-A177-3AD203B41FA5}">
                      <a16:colId xmlns:a16="http://schemas.microsoft.com/office/drawing/2014/main" val="233224501"/>
                    </a:ext>
                  </a:extLst>
                </a:gridCol>
                <a:gridCol w="1886270">
                  <a:extLst>
                    <a:ext uri="{9D8B030D-6E8A-4147-A177-3AD203B41FA5}">
                      <a16:colId xmlns:a16="http://schemas.microsoft.com/office/drawing/2014/main" val="2514215067"/>
                    </a:ext>
                  </a:extLst>
                </a:gridCol>
                <a:gridCol w="1397706">
                  <a:extLst>
                    <a:ext uri="{9D8B030D-6E8A-4147-A177-3AD203B41FA5}">
                      <a16:colId xmlns:a16="http://schemas.microsoft.com/office/drawing/2014/main" val="2282916148"/>
                    </a:ext>
                  </a:extLst>
                </a:gridCol>
              </a:tblGrid>
              <a:tr h="1210985">
                <a:tc>
                  <a:txBody>
                    <a:bodyPr/>
                    <a:lstStyle/>
                    <a:p>
                      <a:pPr lvl="0" algn="l" fontAlgn="b"/>
                      <a:r>
                        <a:rPr lang="en-US" sz="2000" u="none" strike="noStrike" dirty="0"/>
                        <a:t>Fiscal Year</a:t>
                      </a:r>
                      <a:endParaRPr lang="en-US" sz="2000" b="0" i="0" u="none" strike="noStrike" dirty="0">
                        <a:solidFill>
                          <a:srgbClr val="000000"/>
                        </a:solidFill>
                        <a:latin typeface="Calibri" pitchFamily="34"/>
                      </a:endParaRPr>
                    </a:p>
                  </a:txBody>
                  <a:tcPr marL="7616" marR="7616" marT="7616" marB="0" anchor="b">
                    <a:solidFill>
                      <a:srgbClr val="00205B"/>
                    </a:solidFill>
                  </a:tcPr>
                </a:tc>
                <a:tc>
                  <a:txBody>
                    <a:bodyPr/>
                    <a:lstStyle/>
                    <a:p>
                      <a:pPr lvl="0" algn="ctr" fontAlgn="b"/>
                      <a:r>
                        <a:rPr lang="en-US" sz="2000" u="none" strike="noStrike" dirty="0"/>
                        <a:t>Valuation Excluding Freeze</a:t>
                      </a:r>
                      <a:endParaRPr lang="en-US" sz="2000" b="0" i="0" u="none" strike="noStrike" dirty="0">
                        <a:solidFill>
                          <a:srgbClr val="000000"/>
                        </a:solidFill>
                        <a:latin typeface="Calibri" pitchFamily="34"/>
                      </a:endParaRPr>
                    </a:p>
                  </a:txBody>
                  <a:tcPr marL="7616" marR="7616" marT="7616" marB="0" anchor="b">
                    <a:solidFill>
                      <a:srgbClr val="00205B"/>
                    </a:solidFill>
                  </a:tcPr>
                </a:tc>
                <a:tc>
                  <a:txBody>
                    <a:bodyPr/>
                    <a:lstStyle/>
                    <a:p>
                      <a:pPr lvl="0" algn="ctr" fontAlgn="b"/>
                      <a:r>
                        <a:rPr lang="en-US" sz="2000" u="none" strike="noStrike"/>
                        <a:t>Growth</a:t>
                      </a:r>
                      <a:endParaRPr lang="en-US" sz="2000" b="0" i="0" u="none" strike="noStrike">
                        <a:solidFill>
                          <a:srgbClr val="000000"/>
                        </a:solidFill>
                        <a:latin typeface="Calibri" pitchFamily="34"/>
                      </a:endParaRPr>
                    </a:p>
                  </a:txBody>
                  <a:tcPr marL="7616" marR="7616" marT="7616" marB="0" anchor="b">
                    <a:solidFill>
                      <a:srgbClr val="00205B"/>
                    </a:solidFill>
                  </a:tcPr>
                </a:tc>
                <a:tc>
                  <a:txBody>
                    <a:bodyPr/>
                    <a:lstStyle/>
                    <a:p>
                      <a:pPr lvl="0" algn="ctr" fontAlgn="b"/>
                      <a:r>
                        <a:rPr lang="en-US" sz="2000" u="none" strike="noStrike" dirty="0"/>
                        <a:t>New Property</a:t>
                      </a:r>
                      <a:endParaRPr lang="en-US" sz="2000" b="0" i="0" u="none" strike="noStrike" dirty="0">
                        <a:solidFill>
                          <a:srgbClr val="000000"/>
                        </a:solidFill>
                        <a:latin typeface="Calibri" pitchFamily="34"/>
                      </a:endParaRPr>
                    </a:p>
                  </a:txBody>
                  <a:tcPr marL="7616" marR="7616" marT="7616" marB="0" anchor="b">
                    <a:solidFill>
                      <a:srgbClr val="00205B"/>
                    </a:solidFill>
                  </a:tcPr>
                </a:tc>
                <a:tc>
                  <a:txBody>
                    <a:bodyPr/>
                    <a:lstStyle/>
                    <a:p>
                      <a:pPr lvl="0" algn="ctr" fontAlgn="b"/>
                      <a:r>
                        <a:rPr lang="en-US" sz="2000" u="none" strike="noStrike" dirty="0"/>
                        <a:t>Growth from New Property</a:t>
                      </a:r>
                      <a:endParaRPr lang="en-US" sz="2000" b="0" i="0" u="none" strike="noStrike" dirty="0">
                        <a:solidFill>
                          <a:srgbClr val="000000"/>
                        </a:solidFill>
                        <a:latin typeface="Calibri" pitchFamily="34"/>
                      </a:endParaRPr>
                    </a:p>
                  </a:txBody>
                  <a:tcPr marL="7616" marR="7616" marT="7616" marB="0" anchor="b">
                    <a:solidFill>
                      <a:srgbClr val="00205B"/>
                    </a:solidFill>
                  </a:tcPr>
                </a:tc>
                <a:tc>
                  <a:txBody>
                    <a:bodyPr/>
                    <a:lstStyle/>
                    <a:p>
                      <a:pPr lvl="0" algn="ctr" fontAlgn="b"/>
                      <a:r>
                        <a:rPr lang="en-US" sz="2000" u="none" strike="noStrike" dirty="0"/>
                        <a:t>Reappraisal Growth</a:t>
                      </a:r>
                      <a:endParaRPr lang="en-US" sz="2000" b="0" i="0" u="none" strike="noStrike" dirty="0">
                        <a:solidFill>
                          <a:srgbClr val="000000"/>
                        </a:solidFill>
                        <a:latin typeface="Calibri" pitchFamily="34"/>
                      </a:endParaRPr>
                    </a:p>
                  </a:txBody>
                  <a:tcPr marL="7616" marR="7616" marT="7616" marB="0" anchor="b">
                    <a:solidFill>
                      <a:srgbClr val="00205B"/>
                    </a:solidFill>
                  </a:tcPr>
                </a:tc>
                <a:tc>
                  <a:txBody>
                    <a:bodyPr/>
                    <a:lstStyle/>
                    <a:p>
                      <a:pPr lvl="0" algn="ctr" fontAlgn="b"/>
                      <a:r>
                        <a:rPr lang="en-US" sz="2000" u="none" strike="noStrike" dirty="0"/>
                        <a:t>Growth from Reappraisal</a:t>
                      </a:r>
                      <a:endParaRPr lang="en-US" sz="2000" b="0" i="0" u="none" strike="noStrike" dirty="0">
                        <a:solidFill>
                          <a:srgbClr val="000000"/>
                        </a:solidFill>
                        <a:latin typeface="Calibri" pitchFamily="34"/>
                      </a:endParaRPr>
                    </a:p>
                  </a:txBody>
                  <a:tcPr marL="7616" marR="7616" marT="7616" marB="0" anchor="b">
                    <a:solidFill>
                      <a:srgbClr val="00205B"/>
                    </a:solidFill>
                  </a:tcPr>
                </a:tc>
                <a:extLst>
                  <a:ext uri="{0D108BD9-81ED-4DB2-BD59-A6C34878D82A}">
                    <a16:rowId xmlns:a16="http://schemas.microsoft.com/office/drawing/2014/main" val="1099594473"/>
                  </a:ext>
                </a:extLst>
              </a:tr>
              <a:tr h="557784">
                <a:tc>
                  <a:txBody>
                    <a:bodyPr/>
                    <a:lstStyle/>
                    <a:p>
                      <a:pPr lvl="0" algn="ctr" fontAlgn="b"/>
                      <a:r>
                        <a:rPr lang="en-US" sz="1800" u="none" strike="noStrike" dirty="0"/>
                        <a:t>2019-2020</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        4,209,067,499 </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12.4%</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        414,634,110 </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11.1%</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    49,749,601</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1.3%</a:t>
                      </a:r>
                      <a:endParaRPr lang="en-US" sz="1800" b="0" i="0" u="none" strike="noStrike" dirty="0">
                        <a:solidFill>
                          <a:srgbClr val="000000"/>
                        </a:solidFill>
                        <a:latin typeface="Calibri" pitchFamily="34"/>
                      </a:endParaRPr>
                    </a:p>
                  </a:txBody>
                  <a:tcPr marL="7616" marR="7616" marT="7616" marB="0" anchor="ctr">
                    <a:solidFill>
                      <a:srgbClr val="BDBCCD"/>
                    </a:solidFill>
                  </a:tcPr>
                </a:tc>
                <a:extLst>
                  <a:ext uri="{0D108BD9-81ED-4DB2-BD59-A6C34878D82A}">
                    <a16:rowId xmlns:a16="http://schemas.microsoft.com/office/drawing/2014/main" val="157587221"/>
                  </a:ext>
                </a:extLst>
              </a:tr>
              <a:tr h="557784">
                <a:tc>
                  <a:txBody>
                    <a:bodyPr/>
                    <a:lstStyle/>
                    <a:p>
                      <a:pPr lvl="0" algn="ctr" fontAlgn="b"/>
                      <a:r>
                        <a:rPr lang="en-US" sz="1800" u="none" strike="noStrike" dirty="0"/>
                        <a:t>2020-2021</a:t>
                      </a:r>
                      <a:endParaRPr lang="en-US" sz="18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1800" u="none" strike="noStrike" dirty="0"/>
                        <a:t>        4,601,196,301 </a:t>
                      </a:r>
                      <a:endParaRPr lang="en-US" sz="18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1800" u="none" strike="noStrike" dirty="0"/>
                        <a:t>9.3%</a:t>
                      </a:r>
                      <a:endParaRPr lang="en-US" sz="18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1800" u="none" strike="noStrike" dirty="0"/>
                        <a:t>        360,557,369 </a:t>
                      </a:r>
                      <a:endParaRPr lang="en-US" sz="18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1800" u="none" strike="noStrike" dirty="0"/>
                        <a:t>8.5%</a:t>
                      </a:r>
                      <a:endParaRPr lang="en-US" sz="18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1800" u="none" strike="noStrike" dirty="0"/>
                        <a:t>   31,571,433 </a:t>
                      </a:r>
                      <a:endParaRPr lang="en-US" sz="18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1800" u="none" strike="noStrike" dirty="0"/>
                        <a:t>0.8%</a:t>
                      </a:r>
                      <a:endParaRPr lang="en-US" sz="1800" b="0" i="0" u="none" strike="noStrike" dirty="0">
                        <a:solidFill>
                          <a:srgbClr val="000000"/>
                        </a:solidFill>
                        <a:latin typeface="Calibri" pitchFamily="34"/>
                      </a:endParaRPr>
                    </a:p>
                  </a:txBody>
                  <a:tcPr marL="7616" marR="7616" marT="7616" marB="0" anchor="ctr">
                    <a:solidFill>
                      <a:srgbClr val="DBDBE5"/>
                    </a:solidFill>
                  </a:tcPr>
                </a:tc>
                <a:extLst>
                  <a:ext uri="{0D108BD9-81ED-4DB2-BD59-A6C34878D82A}">
                    <a16:rowId xmlns:a16="http://schemas.microsoft.com/office/drawing/2014/main" val="3850082014"/>
                  </a:ext>
                </a:extLst>
              </a:tr>
              <a:tr h="557784">
                <a:tc>
                  <a:txBody>
                    <a:bodyPr/>
                    <a:lstStyle/>
                    <a:p>
                      <a:pPr lvl="0" algn="ctr" fontAlgn="b"/>
                      <a:r>
                        <a:rPr lang="en-US" sz="1800" u="none" strike="noStrike" dirty="0"/>
                        <a:t>2021-2022</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        5,437,210,564 </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18.2%</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        469,526,490 </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10.2%</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  366,487,773 </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8.0%</a:t>
                      </a:r>
                      <a:endParaRPr lang="en-US" sz="1800" b="0" i="0" u="none" strike="noStrike" dirty="0">
                        <a:solidFill>
                          <a:srgbClr val="000000"/>
                        </a:solidFill>
                        <a:latin typeface="Calibri" pitchFamily="34"/>
                      </a:endParaRPr>
                    </a:p>
                  </a:txBody>
                  <a:tcPr marL="7616" marR="7616" marT="7616" marB="0" anchor="ctr">
                    <a:solidFill>
                      <a:srgbClr val="BDBCCD"/>
                    </a:solidFill>
                  </a:tcPr>
                </a:tc>
                <a:extLst>
                  <a:ext uri="{0D108BD9-81ED-4DB2-BD59-A6C34878D82A}">
                    <a16:rowId xmlns:a16="http://schemas.microsoft.com/office/drawing/2014/main" val="57752167"/>
                  </a:ext>
                </a:extLst>
              </a:tr>
              <a:tr h="557784">
                <a:tc>
                  <a:txBody>
                    <a:bodyPr/>
                    <a:lstStyle/>
                    <a:p>
                      <a:pPr lvl="0" algn="ctr" fontAlgn="b"/>
                      <a:r>
                        <a:rPr lang="en-US" sz="1800" u="none" strike="noStrike" dirty="0"/>
                        <a:t>2022-2023</a:t>
                      </a:r>
                      <a:endParaRPr lang="en-US" sz="18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1800" u="none" strike="noStrike" dirty="0"/>
                        <a:t>        6,616,007,870 </a:t>
                      </a:r>
                      <a:endParaRPr lang="en-US" sz="18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1800" u="none" strike="noStrike" dirty="0"/>
                        <a:t>21.7%</a:t>
                      </a:r>
                      <a:endParaRPr lang="en-US" sz="18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1800" u="none" strike="noStrike" dirty="0"/>
                        <a:t>        596,431,779 </a:t>
                      </a:r>
                      <a:endParaRPr lang="en-US" sz="18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1800" u="none" strike="noStrike" dirty="0"/>
                        <a:t>11.0%</a:t>
                      </a:r>
                      <a:endParaRPr lang="en-US" sz="18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1800" u="none" strike="noStrike" dirty="0"/>
                        <a:t>  582,365,527 </a:t>
                      </a:r>
                      <a:endParaRPr lang="en-US" sz="18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1800" u="none" strike="noStrike" dirty="0"/>
                        <a:t>10.7%</a:t>
                      </a:r>
                      <a:endParaRPr lang="en-US" sz="1800" b="0" i="0" u="none" strike="noStrike" dirty="0">
                        <a:solidFill>
                          <a:srgbClr val="000000"/>
                        </a:solidFill>
                        <a:latin typeface="Calibri" pitchFamily="34"/>
                      </a:endParaRPr>
                    </a:p>
                  </a:txBody>
                  <a:tcPr marL="7616" marR="7616" marT="7616" marB="0" anchor="ctr">
                    <a:solidFill>
                      <a:srgbClr val="DBDBE5"/>
                    </a:solidFill>
                  </a:tcPr>
                </a:tc>
                <a:extLst>
                  <a:ext uri="{0D108BD9-81ED-4DB2-BD59-A6C34878D82A}">
                    <a16:rowId xmlns:a16="http://schemas.microsoft.com/office/drawing/2014/main" val="1660293824"/>
                  </a:ext>
                </a:extLst>
              </a:tr>
              <a:tr h="557784">
                <a:tc>
                  <a:txBody>
                    <a:bodyPr/>
                    <a:lstStyle/>
                    <a:p>
                      <a:pPr lvl="0" algn="ctr" fontAlgn="b"/>
                      <a:r>
                        <a:rPr lang="en-US" sz="1800" u="none" strike="noStrike" dirty="0"/>
                        <a:t>2023-2024</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        8,335,296,679 </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26.0%</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        876,474,004 </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13.3%</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   842,814,805 </a:t>
                      </a:r>
                      <a:endParaRPr lang="en-US" sz="18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1800" u="none" strike="noStrike" dirty="0"/>
                        <a:t>12.7%</a:t>
                      </a:r>
                      <a:endParaRPr lang="en-US" sz="1800" b="0" i="0" u="none" strike="noStrike" dirty="0">
                        <a:solidFill>
                          <a:srgbClr val="000000"/>
                        </a:solidFill>
                        <a:latin typeface="Calibri" pitchFamily="34"/>
                      </a:endParaRPr>
                    </a:p>
                  </a:txBody>
                  <a:tcPr marL="7616" marR="7616" marT="7616" marB="0" anchor="ctr">
                    <a:solidFill>
                      <a:srgbClr val="BDBCCD"/>
                    </a:solidFill>
                  </a:tcPr>
                </a:tc>
                <a:extLst>
                  <a:ext uri="{0D108BD9-81ED-4DB2-BD59-A6C34878D82A}">
                    <a16:rowId xmlns:a16="http://schemas.microsoft.com/office/drawing/2014/main" val="2294112190"/>
                  </a:ext>
                </a:extLst>
              </a:tr>
              <a:tr h="557784">
                <a:tc>
                  <a:txBody>
                    <a:bodyPr/>
                    <a:lstStyle/>
                    <a:p>
                      <a:pPr lvl="0" algn="ctr" fontAlgn="b"/>
                      <a:r>
                        <a:rPr lang="en-US" sz="1800" b="0" i="0" u="none" strike="noStrike" dirty="0">
                          <a:solidFill>
                            <a:srgbClr val="000000"/>
                          </a:solidFill>
                          <a:latin typeface="Calibri" pitchFamily="34"/>
                        </a:rPr>
                        <a:t>2024-2025</a:t>
                      </a:r>
                    </a:p>
                  </a:txBody>
                  <a:tcPr marL="7616" marR="7616" marT="7616" marB="0" anchor="ctr">
                    <a:solidFill>
                      <a:srgbClr val="497B55"/>
                    </a:solidFill>
                  </a:tcPr>
                </a:tc>
                <a:tc>
                  <a:txBody>
                    <a:bodyPr/>
                    <a:lstStyle/>
                    <a:p>
                      <a:pPr lvl="0" algn="ctr" fontAlgn="b"/>
                      <a:r>
                        <a:rPr lang="en-US" sz="1800" b="0" i="0" u="none" strike="noStrike" dirty="0">
                          <a:solidFill>
                            <a:srgbClr val="000000"/>
                          </a:solidFill>
                          <a:latin typeface="Calibri" pitchFamily="34"/>
                        </a:rPr>
                        <a:t>       9,622,101,595</a:t>
                      </a:r>
                    </a:p>
                  </a:txBody>
                  <a:tcPr marL="7616" marR="7616" marT="7616" marB="0" anchor="ctr">
                    <a:solidFill>
                      <a:srgbClr val="497B55"/>
                    </a:solidFill>
                  </a:tcPr>
                </a:tc>
                <a:tc>
                  <a:txBody>
                    <a:bodyPr/>
                    <a:lstStyle/>
                    <a:p>
                      <a:pPr lvl="0" algn="ctr" fontAlgn="b"/>
                      <a:r>
                        <a:rPr lang="en-US" sz="1800" b="0" i="0" u="none" strike="noStrike" dirty="0">
                          <a:solidFill>
                            <a:srgbClr val="000000"/>
                          </a:solidFill>
                          <a:latin typeface="Calibri" pitchFamily="34"/>
                        </a:rPr>
                        <a:t>15.4%</a:t>
                      </a:r>
                    </a:p>
                  </a:txBody>
                  <a:tcPr marL="7616" marR="7616" marT="7616" marB="0" anchor="ctr">
                    <a:solidFill>
                      <a:srgbClr val="497B55"/>
                    </a:solidFill>
                  </a:tcPr>
                </a:tc>
                <a:tc>
                  <a:txBody>
                    <a:bodyPr/>
                    <a:lstStyle/>
                    <a:p>
                      <a:pPr lvl="0" algn="ctr" fontAlgn="b"/>
                      <a:r>
                        <a:rPr lang="en-US" sz="1800" b="0" i="0" u="none" strike="noStrike" dirty="0">
                          <a:solidFill>
                            <a:srgbClr val="000000"/>
                          </a:solidFill>
                          <a:latin typeface="Calibri" pitchFamily="34"/>
                        </a:rPr>
                        <a:t>        878,599,323</a:t>
                      </a:r>
                    </a:p>
                  </a:txBody>
                  <a:tcPr marL="7616" marR="7616" marT="7616" marB="0" anchor="ctr">
                    <a:solidFill>
                      <a:srgbClr val="497B55"/>
                    </a:solidFill>
                  </a:tcPr>
                </a:tc>
                <a:tc>
                  <a:txBody>
                    <a:bodyPr/>
                    <a:lstStyle/>
                    <a:p>
                      <a:pPr lvl="0" algn="ctr" fontAlgn="b"/>
                      <a:r>
                        <a:rPr lang="en-US" sz="1800" b="0" i="0" u="none" strike="noStrike" dirty="0">
                          <a:solidFill>
                            <a:srgbClr val="000000"/>
                          </a:solidFill>
                          <a:latin typeface="Calibri" pitchFamily="34"/>
                        </a:rPr>
                        <a:t>10.5%</a:t>
                      </a:r>
                    </a:p>
                  </a:txBody>
                  <a:tcPr marL="7616" marR="7616" marT="7616" marB="0" anchor="ctr">
                    <a:solidFill>
                      <a:srgbClr val="497B55"/>
                    </a:solidFill>
                  </a:tcPr>
                </a:tc>
                <a:tc>
                  <a:txBody>
                    <a:bodyPr/>
                    <a:lstStyle/>
                    <a:p>
                      <a:pPr lvl="0" algn="ctr" fontAlgn="b"/>
                      <a:r>
                        <a:rPr lang="en-US" sz="1800" b="0" i="0" u="none" strike="noStrike" dirty="0">
                          <a:solidFill>
                            <a:srgbClr val="000000"/>
                          </a:solidFill>
                          <a:latin typeface="Calibri" pitchFamily="34"/>
                        </a:rPr>
                        <a:t>  408,205,593</a:t>
                      </a:r>
                    </a:p>
                  </a:txBody>
                  <a:tcPr marL="7616" marR="7616" marT="7616" marB="0" anchor="ctr">
                    <a:solidFill>
                      <a:srgbClr val="497B55"/>
                    </a:solidFill>
                  </a:tcPr>
                </a:tc>
                <a:tc>
                  <a:txBody>
                    <a:bodyPr/>
                    <a:lstStyle/>
                    <a:p>
                      <a:pPr lvl="0" algn="ctr" fontAlgn="b"/>
                      <a:r>
                        <a:rPr lang="en-US" sz="1800" b="0" i="0" u="none" strike="noStrike" dirty="0">
                          <a:solidFill>
                            <a:srgbClr val="000000"/>
                          </a:solidFill>
                          <a:latin typeface="Calibri" pitchFamily="34"/>
                        </a:rPr>
                        <a:t>4.9%</a:t>
                      </a:r>
                    </a:p>
                  </a:txBody>
                  <a:tcPr marL="7616" marR="7616" marT="7616" marB="0" anchor="ctr">
                    <a:solidFill>
                      <a:srgbClr val="497B55"/>
                    </a:solidFill>
                  </a:tcPr>
                </a:tc>
                <a:extLst>
                  <a:ext uri="{0D108BD9-81ED-4DB2-BD59-A6C34878D82A}">
                    <a16:rowId xmlns:a16="http://schemas.microsoft.com/office/drawing/2014/main" val="399232618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14519-32E1-6933-BB11-0D9A201F2180}"/>
              </a:ext>
            </a:extLst>
          </p:cNvPr>
          <p:cNvSpPr txBox="1">
            <a:spLocks noGrp="1"/>
          </p:cNvSpPr>
          <p:nvPr>
            <p:ph type="title"/>
          </p:nvPr>
        </p:nvSpPr>
        <p:spPr>
          <a:xfrm>
            <a:off x="838200" y="1226324"/>
            <a:ext cx="10515600" cy="799338"/>
          </a:xfrm>
        </p:spPr>
        <p:txBody>
          <a:bodyPr/>
          <a:lstStyle/>
          <a:p>
            <a:pPr lvl="0"/>
            <a:r>
              <a:rPr lang="en-US" dirty="0"/>
              <a:t>No-New-Revenue Tax Rate</a:t>
            </a:r>
          </a:p>
        </p:txBody>
      </p:sp>
      <p:sp>
        <p:nvSpPr>
          <p:cNvPr id="3" name="TextBox 7">
            <a:extLst>
              <a:ext uri="{FF2B5EF4-FFF2-40B4-BE49-F238E27FC236}">
                <a16:creationId xmlns:a16="http://schemas.microsoft.com/office/drawing/2014/main" id="{0D3E8020-99CF-99D4-C900-1FFEA5E1824B}"/>
              </a:ext>
            </a:extLst>
          </p:cNvPr>
          <p:cNvSpPr txBox="1"/>
          <p:nvPr/>
        </p:nvSpPr>
        <p:spPr>
          <a:xfrm>
            <a:off x="648931" y="2064770"/>
            <a:ext cx="10333707" cy="2062100"/>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3200" b="0" i="0" u="none" strike="noStrike" kern="1200" cap="none" spc="0" normalizeH="0" baseline="0" noProof="0">
                <a:ln>
                  <a:noFill/>
                </a:ln>
                <a:solidFill>
                  <a:srgbClr val="000000"/>
                </a:solidFill>
                <a:effectLst/>
                <a:uLnTx/>
                <a:uFillTx/>
                <a:latin typeface="Calibri"/>
                <a:ea typeface="+mn-ea"/>
                <a:cs typeface="+mn-cs"/>
              </a:rPr>
              <a:t>The “</a:t>
            </a:r>
            <a:r>
              <a:rPr kumimoji="0" lang="en-US" sz="3200" b="1" i="0" u="none" strike="noStrike" kern="1200" cap="none" spc="0" normalizeH="0" baseline="0" noProof="0">
                <a:ln>
                  <a:noFill/>
                </a:ln>
                <a:solidFill>
                  <a:srgbClr val="000000"/>
                </a:solidFill>
                <a:effectLst/>
                <a:uLnTx/>
                <a:uFillTx/>
                <a:latin typeface="Calibri"/>
                <a:ea typeface="+mn-ea"/>
                <a:cs typeface="+mn-cs"/>
              </a:rPr>
              <a:t>No-New-Revenue</a:t>
            </a:r>
            <a:r>
              <a:rPr kumimoji="0" lang="en-US" sz="3200" b="0" i="0" u="none" strike="noStrike" kern="1200" cap="none" spc="0" normalizeH="0" baseline="0" noProof="0">
                <a:ln>
                  <a:noFill/>
                </a:ln>
                <a:solidFill>
                  <a:srgbClr val="000000"/>
                </a:solidFill>
                <a:effectLst/>
                <a:uLnTx/>
                <a:uFillTx/>
                <a:latin typeface="Calibri"/>
                <a:ea typeface="+mn-ea"/>
                <a:cs typeface="+mn-cs"/>
              </a:rPr>
              <a:t>" rate is the highest property tax rate a local government can adopt that generates the same amount of revenue as the previous year, despite changes in property values</a:t>
            </a:r>
            <a:r>
              <a:rPr kumimoji="0" lang="en-US" sz="1800" b="0" i="0" u="none" strike="noStrike" kern="1200" cap="none" spc="0" normalizeH="0" baseline="0" noProof="0">
                <a:ln>
                  <a:noFill/>
                </a:ln>
                <a:solidFill>
                  <a:srgbClr val="000000"/>
                </a:solidFill>
                <a:effectLst/>
                <a:uLnTx/>
                <a:uFillTx/>
                <a:latin typeface="Calibri"/>
                <a:ea typeface="+mn-ea"/>
                <a:cs typeface="+mn-cs"/>
              </a:rPr>
              <a:t>.</a:t>
            </a:r>
          </a:p>
        </p:txBody>
      </p:sp>
      <p:sp>
        <p:nvSpPr>
          <p:cNvPr id="4" name="TextBox 12">
            <a:extLst>
              <a:ext uri="{FF2B5EF4-FFF2-40B4-BE49-F238E27FC236}">
                <a16:creationId xmlns:a16="http://schemas.microsoft.com/office/drawing/2014/main" id="{895A7F7D-B395-2EF0-EBDA-A1ACEFAEBCE9}"/>
              </a:ext>
            </a:extLst>
          </p:cNvPr>
          <p:cNvSpPr txBox="1"/>
          <p:nvPr/>
        </p:nvSpPr>
        <p:spPr>
          <a:xfrm>
            <a:off x="648931" y="4165978"/>
            <a:ext cx="9583990" cy="1569659"/>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3200" b="0" i="0" u="none" strike="noStrike" kern="1200" cap="none" spc="0" normalizeH="0" baseline="0" noProof="0">
                <a:ln>
                  <a:noFill/>
                </a:ln>
                <a:solidFill>
                  <a:srgbClr val="000000"/>
                </a:solidFill>
                <a:effectLst/>
                <a:uLnTx/>
                <a:uFillTx/>
                <a:latin typeface="Calibri"/>
                <a:ea typeface="+mn-ea"/>
                <a:cs typeface="+mn-cs"/>
              </a:rPr>
              <a:t>The calculation excludes impact from new property and property in a TIRZ.</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3200" b="0" i="0" u="none" strike="noStrike" kern="1200" cap="none" spc="0" normalizeH="0" baseline="0" noProof="0">
                <a:ln>
                  <a:noFill/>
                </a:ln>
                <a:solidFill>
                  <a:srgbClr val="000000"/>
                </a:solidFill>
                <a:effectLst/>
                <a:uLnTx/>
                <a:uFillTx/>
                <a:latin typeface="Calibri"/>
                <a:ea typeface="+mn-ea"/>
                <a:cs typeface="+mn-cs"/>
              </a:rPr>
              <a:t>Compares like property year over year.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2697516-9DF0-E26A-89A4-DD54646697F0}"/>
              </a:ext>
            </a:extLst>
          </p:cNvPr>
          <p:cNvSpPr/>
          <p:nvPr/>
        </p:nvSpPr>
        <p:spPr>
          <a:xfrm>
            <a:off x="1949849" y="4821378"/>
            <a:ext cx="10229088" cy="916611"/>
          </a:xfrm>
          <a:prstGeom prst="rect">
            <a:avLst/>
          </a:prstGeom>
          <a:solidFill>
            <a:schemeClr val="bg2">
              <a:lumMod val="9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10E0D60-27FC-37C5-BF42-2F9735009AC0}"/>
              </a:ext>
            </a:extLst>
          </p:cNvPr>
          <p:cNvSpPr/>
          <p:nvPr/>
        </p:nvSpPr>
        <p:spPr>
          <a:xfrm>
            <a:off x="1949849" y="2655760"/>
            <a:ext cx="10229088" cy="1194816"/>
          </a:xfrm>
          <a:prstGeom prst="rect">
            <a:avLst/>
          </a:prstGeom>
          <a:solidFill>
            <a:schemeClr val="bg2">
              <a:lumMod val="9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26C3DF-4F56-FEA4-875A-CB824A3C208D}"/>
              </a:ext>
            </a:extLst>
          </p:cNvPr>
          <p:cNvSpPr txBox="1">
            <a:spLocks/>
          </p:cNvSpPr>
          <p:nvPr/>
        </p:nvSpPr>
        <p:spPr>
          <a:xfrm>
            <a:off x="1449804" y="195263"/>
            <a:ext cx="11430000" cy="799338"/>
          </a:xfrm>
          <a:prstGeom prst="rect">
            <a:avLst/>
          </a:prstGeom>
        </p:spPr>
        <p:txBody>
          <a:bodyPr>
            <a:normAutofit/>
          </a:bodyPr>
          <a:lstStyle>
            <a:lvl1pPr algn="l" defTabSz="914400" rtl="0" eaLnBrk="1" latinLnBrk="0" hangingPunct="1">
              <a:lnSpc>
                <a:spcPct val="90000"/>
              </a:lnSpc>
              <a:spcBef>
                <a:spcPct val="0"/>
              </a:spcBef>
              <a:buNone/>
              <a:defRPr sz="4000" kern="1200">
                <a:solidFill>
                  <a:srgbClr val="00205B"/>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Town Council Strategic Visioning Priorities</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BBC0D1E8-D857-9249-5F21-2069667EB8C4}"/>
              </a:ext>
            </a:extLst>
          </p:cNvPr>
          <p:cNvSpPr txBox="1"/>
          <p:nvPr/>
        </p:nvSpPr>
        <p:spPr>
          <a:xfrm>
            <a:off x="2457609" y="1255776"/>
            <a:ext cx="9592167"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6192E"/>
                </a:solidFill>
                <a:effectLst/>
                <a:uLnTx/>
                <a:uFillTx/>
                <a:latin typeface="Calibri" panose="020F0502020204030204"/>
                <a:ea typeface="+mn-ea"/>
                <a:cs typeface="+mn-cs"/>
              </a:rPr>
              <a:t>ACCELERATION OF INFRASTRUCTURE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5B"/>
                </a:solidFill>
                <a:effectLst/>
                <a:uLnTx/>
                <a:uFillTx/>
                <a:latin typeface="Calibri" panose="020F0502020204030204"/>
                <a:ea typeface="+mn-ea"/>
                <a:cs typeface="+mn-cs"/>
              </a:rPr>
              <a:t>Work with the Capital improvement Subcommittee to identify gaps in the Town’s infrastructure and ensure that it meets the demands of a growing community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5B"/>
                </a:solidFill>
                <a:effectLst/>
                <a:uLnTx/>
                <a:uFillTx/>
                <a:latin typeface="Calibri" panose="020F0502020204030204"/>
                <a:ea typeface="+mn-ea"/>
                <a:cs typeface="+mn-cs"/>
              </a:rPr>
              <a:t>Utilize all available financial methods (Bonds, Certificates of Obligation, Capital Dedicated Fund, Grants, etc.) to fund projects.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5B"/>
                </a:solidFill>
                <a:effectLst/>
                <a:uLnTx/>
                <a:uFillTx/>
                <a:latin typeface="Calibri" panose="020F0502020204030204"/>
                <a:ea typeface="+mn-ea"/>
                <a:cs typeface="+mn-cs"/>
              </a:rPr>
              <a:t>Work with the Capital Improvement Subcommittee to plan for a future bond program and/or pay-as-you-go 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6192E"/>
                </a:solidFill>
                <a:effectLst/>
                <a:uLnTx/>
                <a:uFillTx/>
                <a:latin typeface="Calibri" panose="020F0502020204030204"/>
                <a:ea typeface="+mn-ea"/>
                <a:cs typeface="+mn-cs"/>
              </a:rPr>
              <a:t>DEVELOPMENT OF DOWNTOWN PROSPER AS A DESTINATION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5B"/>
                </a:solidFill>
                <a:effectLst/>
                <a:uLnTx/>
                <a:uFillTx/>
                <a:latin typeface="Calibri" panose="020F0502020204030204"/>
                <a:ea typeface="+mn-ea"/>
                <a:cs typeface="+mn-cs"/>
              </a:rPr>
              <a:t>Collaborate with the Downtown Business Alliance, Community Engagement Committee, Downtown Committee, and Prosper EDC to implement the Downtown Master Plan.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5B"/>
                </a:solidFill>
                <a:effectLst/>
                <a:uLnTx/>
                <a:uFillTx/>
                <a:latin typeface="Calibri" panose="020F0502020204030204"/>
                <a:ea typeface="+mn-ea"/>
                <a:cs typeface="+mn-cs"/>
              </a:rPr>
              <a:t>Pursue a mix of public and private developments as catalysts for office, retail, restaurants, entertainment, housing, and outdoor events.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6192E"/>
                </a:solidFill>
                <a:effectLst/>
                <a:uLnTx/>
                <a:uFillTx/>
                <a:latin typeface="Calibri" panose="020F0502020204030204"/>
                <a:ea typeface="+mn-ea"/>
                <a:cs typeface="+mn-cs"/>
              </a:rPr>
              <a:t>ENSURE THE TOWN’S COMMERCIAL CORRIDORS ARE READY FOR DEVELOPMENT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5B"/>
                </a:solidFill>
                <a:effectLst/>
                <a:uLnTx/>
                <a:uFillTx/>
                <a:latin typeface="Calibri" panose="020F0502020204030204"/>
                <a:ea typeface="+mn-ea"/>
                <a:cs typeface="+mn-cs"/>
              </a:rPr>
              <a:t>Ensure US 380 and Dallas North Tollway are primed and ready for development.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5B"/>
                </a:solidFill>
                <a:effectLst/>
                <a:uLnTx/>
                <a:uFillTx/>
                <a:latin typeface="Calibri" panose="020F0502020204030204"/>
                <a:ea typeface="+mn-ea"/>
                <a:cs typeface="+mn-cs"/>
              </a:rPr>
              <a:t>Develop long-term strategies for land use, landscaping, lighting, and traffic.</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5B"/>
                </a:solidFill>
                <a:effectLst/>
                <a:uLnTx/>
                <a:uFillTx/>
                <a:latin typeface="Calibri" panose="020F0502020204030204"/>
                <a:ea typeface="+mn-ea"/>
                <a:cs typeface="+mn-cs"/>
              </a:rPr>
              <a:t>Leverage partnerships with TxDOT, NTTA and private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6192E"/>
                </a:solidFill>
                <a:effectLst/>
                <a:uLnTx/>
                <a:uFillTx/>
                <a:latin typeface="Calibri" panose="020F0502020204030204"/>
                <a:ea typeface="+mn-ea"/>
                <a:cs typeface="+mn-cs"/>
              </a:rPr>
              <a:t>CONTINUE TO PROVIDE EXCELLENT MUNICIPAL SERVICES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5B"/>
                </a:solidFill>
                <a:effectLst/>
                <a:uLnTx/>
                <a:uFillTx/>
                <a:latin typeface="Calibri" panose="020F0502020204030204"/>
                <a:ea typeface="+mn-ea"/>
                <a:cs typeface="+mn-cs"/>
              </a:rPr>
              <a:t>Strive to be a high-performing organization focused on continuous improvement, best practices, and benchmarking.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5B"/>
                </a:solidFill>
                <a:effectLst/>
                <a:uLnTx/>
                <a:uFillTx/>
                <a:latin typeface="Calibri" panose="020F0502020204030204"/>
                <a:ea typeface="+mn-ea"/>
                <a:cs typeface="+mn-cs"/>
              </a:rPr>
              <a:t>Develop a culture of excellence and provide the financial resources necessary to support these goals.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5B"/>
                </a:solidFill>
                <a:effectLst/>
                <a:uLnTx/>
                <a:uFillTx/>
                <a:latin typeface="Calibri" panose="020F0502020204030204"/>
                <a:ea typeface="+mn-ea"/>
                <a:cs typeface="+mn-cs"/>
              </a:rPr>
              <a:t>Provide a welcoming and respectful environment for residents, visitors, and Town employees.</a:t>
            </a:r>
            <a:endParaRPr kumimoji="0" lang="en-US" sz="1600" b="0" i="0" u="none" strike="noStrike" kern="1200" cap="none" spc="0" normalizeH="0" baseline="0" noProof="0" dirty="0">
              <a:ln>
                <a:noFill/>
              </a:ln>
              <a:solidFill>
                <a:srgbClr val="00205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6192E"/>
                </a:solidFill>
                <a:effectLst/>
                <a:uLnTx/>
                <a:uFillTx/>
                <a:latin typeface="Calibri" panose="020F0502020204030204"/>
                <a:ea typeface="+mn-ea"/>
                <a:cs typeface="+mn-cs"/>
              </a:rPr>
              <a:t>WORK TOWARDS A GROWING AND DIVERSIFIED TAX BASE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5B"/>
                </a:solidFill>
                <a:effectLst/>
                <a:uLnTx/>
                <a:uFillTx/>
                <a:latin typeface="Calibri" panose="020F0502020204030204"/>
                <a:ea typeface="+mn-ea"/>
                <a:cs typeface="+mn-cs"/>
              </a:rPr>
              <a:t>Collaborate with Prosper EDC and be adaptable to changing market conditions.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5B"/>
                </a:solidFill>
                <a:effectLst/>
                <a:uLnTx/>
                <a:uFillTx/>
                <a:latin typeface="Calibri" panose="020F0502020204030204"/>
                <a:ea typeface="+mn-ea"/>
                <a:cs typeface="+mn-cs"/>
              </a:rPr>
              <a:t>Place an emphasis on corporate, medical, and life-sciences sectors.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5B"/>
                </a:solidFill>
                <a:effectLst/>
                <a:uLnTx/>
                <a:uFillTx/>
                <a:latin typeface="Calibri" panose="020F0502020204030204"/>
                <a:ea typeface="+mn-ea"/>
                <a:cs typeface="+mn-cs"/>
              </a:rPr>
              <a:t>Utilize metrics to create resiliency strategies against market changes.</a:t>
            </a:r>
          </a:p>
        </p:txBody>
      </p:sp>
      <p:sp>
        <p:nvSpPr>
          <p:cNvPr id="4" name="Rectangle 3">
            <a:extLst>
              <a:ext uri="{FF2B5EF4-FFF2-40B4-BE49-F238E27FC236}">
                <a16:creationId xmlns:a16="http://schemas.microsoft.com/office/drawing/2014/main" id="{7A1E4E38-E17D-5346-F765-11072CD72A89}"/>
              </a:ext>
            </a:extLst>
          </p:cNvPr>
          <p:cNvSpPr/>
          <p:nvPr/>
        </p:nvSpPr>
        <p:spPr>
          <a:xfrm>
            <a:off x="0" y="1255776"/>
            <a:ext cx="1962912" cy="5602224"/>
          </a:xfrm>
          <a:prstGeom prst="rect">
            <a:avLst/>
          </a:prstGeom>
          <a:solidFill>
            <a:srgbClr val="0020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5B"/>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118550-AB0B-C2FA-4FAE-1EF410A0B15B}"/>
              </a:ext>
            </a:extLst>
          </p:cNvPr>
          <p:cNvPicPr>
            <a:picLocks noChangeAspect="1"/>
          </p:cNvPicPr>
          <p:nvPr/>
        </p:nvPicPr>
        <p:blipFill>
          <a:blip r:embed="rId2"/>
          <a:stretch>
            <a:fillRect/>
          </a:stretch>
        </p:blipFill>
        <p:spPr>
          <a:xfrm>
            <a:off x="345857" y="1298448"/>
            <a:ext cx="1162212" cy="905001"/>
          </a:xfrm>
          <a:prstGeom prst="rect">
            <a:avLst/>
          </a:prstGeom>
        </p:spPr>
      </p:pic>
      <p:pic>
        <p:nvPicPr>
          <p:cNvPr id="8" name="Picture 7">
            <a:extLst>
              <a:ext uri="{FF2B5EF4-FFF2-40B4-BE49-F238E27FC236}">
                <a16:creationId xmlns:a16="http://schemas.microsoft.com/office/drawing/2014/main" id="{085956AC-3965-7AA5-EBB9-73951D59012E}"/>
              </a:ext>
            </a:extLst>
          </p:cNvPr>
          <p:cNvPicPr>
            <a:picLocks noChangeAspect="1"/>
          </p:cNvPicPr>
          <p:nvPr/>
        </p:nvPicPr>
        <p:blipFill>
          <a:blip r:embed="rId3"/>
          <a:stretch>
            <a:fillRect/>
          </a:stretch>
        </p:blipFill>
        <p:spPr>
          <a:xfrm>
            <a:off x="326471" y="2563173"/>
            <a:ext cx="1133633" cy="733527"/>
          </a:xfrm>
          <a:prstGeom prst="rect">
            <a:avLst/>
          </a:prstGeom>
        </p:spPr>
      </p:pic>
      <p:pic>
        <p:nvPicPr>
          <p:cNvPr id="10" name="Picture 9">
            <a:extLst>
              <a:ext uri="{FF2B5EF4-FFF2-40B4-BE49-F238E27FC236}">
                <a16:creationId xmlns:a16="http://schemas.microsoft.com/office/drawing/2014/main" id="{D0D91371-3751-A708-F923-9958AC198F43}"/>
              </a:ext>
            </a:extLst>
          </p:cNvPr>
          <p:cNvPicPr>
            <a:picLocks noChangeAspect="1"/>
          </p:cNvPicPr>
          <p:nvPr/>
        </p:nvPicPr>
        <p:blipFill>
          <a:blip r:embed="rId4"/>
          <a:stretch>
            <a:fillRect/>
          </a:stretch>
        </p:blipFill>
        <p:spPr>
          <a:xfrm>
            <a:off x="374609" y="3608647"/>
            <a:ext cx="1000265" cy="943107"/>
          </a:xfrm>
          <a:prstGeom prst="rect">
            <a:avLst/>
          </a:prstGeom>
        </p:spPr>
      </p:pic>
      <p:pic>
        <p:nvPicPr>
          <p:cNvPr id="12" name="Picture 11">
            <a:extLst>
              <a:ext uri="{FF2B5EF4-FFF2-40B4-BE49-F238E27FC236}">
                <a16:creationId xmlns:a16="http://schemas.microsoft.com/office/drawing/2014/main" id="{D3E5B10C-AA98-0BB1-15C8-17F365DEC7BF}"/>
              </a:ext>
            </a:extLst>
          </p:cNvPr>
          <p:cNvPicPr>
            <a:picLocks noChangeAspect="1"/>
          </p:cNvPicPr>
          <p:nvPr/>
        </p:nvPicPr>
        <p:blipFill>
          <a:blip r:embed="rId5"/>
          <a:stretch>
            <a:fillRect/>
          </a:stretch>
        </p:blipFill>
        <p:spPr>
          <a:xfrm>
            <a:off x="374610" y="4863702"/>
            <a:ext cx="1000265" cy="819264"/>
          </a:xfrm>
          <a:prstGeom prst="rect">
            <a:avLst/>
          </a:prstGeom>
        </p:spPr>
      </p:pic>
      <p:pic>
        <p:nvPicPr>
          <p:cNvPr id="14" name="Picture 13">
            <a:extLst>
              <a:ext uri="{FF2B5EF4-FFF2-40B4-BE49-F238E27FC236}">
                <a16:creationId xmlns:a16="http://schemas.microsoft.com/office/drawing/2014/main" id="{93AF6AD2-6C5B-8D36-EA36-D9E3DC5459D7}"/>
              </a:ext>
            </a:extLst>
          </p:cNvPr>
          <p:cNvPicPr>
            <a:picLocks noChangeAspect="1"/>
          </p:cNvPicPr>
          <p:nvPr/>
        </p:nvPicPr>
        <p:blipFill>
          <a:blip r:embed="rId6"/>
          <a:stretch>
            <a:fillRect/>
          </a:stretch>
        </p:blipFill>
        <p:spPr>
          <a:xfrm>
            <a:off x="479225" y="5912173"/>
            <a:ext cx="866896" cy="895475"/>
          </a:xfrm>
          <a:prstGeom prst="rect">
            <a:avLst/>
          </a:prstGeom>
        </p:spPr>
      </p:pic>
      <p:pic>
        <p:nvPicPr>
          <p:cNvPr id="19" name="Picture 18">
            <a:extLst>
              <a:ext uri="{FF2B5EF4-FFF2-40B4-BE49-F238E27FC236}">
                <a16:creationId xmlns:a16="http://schemas.microsoft.com/office/drawing/2014/main" id="{545A541A-4078-E0BC-9A03-8F503FD9F11F}"/>
              </a:ext>
            </a:extLst>
          </p:cNvPr>
          <p:cNvPicPr>
            <a:picLocks noChangeAspect="1"/>
          </p:cNvPicPr>
          <p:nvPr/>
        </p:nvPicPr>
        <p:blipFill>
          <a:blip r:embed="rId7"/>
          <a:stretch>
            <a:fillRect/>
          </a:stretch>
        </p:blipFill>
        <p:spPr>
          <a:xfrm>
            <a:off x="1563510" y="1609673"/>
            <a:ext cx="781159" cy="743054"/>
          </a:xfrm>
          <a:prstGeom prst="rect">
            <a:avLst/>
          </a:prstGeom>
        </p:spPr>
      </p:pic>
      <p:pic>
        <p:nvPicPr>
          <p:cNvPr id="21" name="Picture 20">
            <a:extLst>
              <a:ext uri="{FF2B5EF4-FFF2-40B4-BE49-F238E27FC236}">
                <a16:creationId xmlns:a16="http://schemas.microsoft.com/office/drawing/2014/main" id="{D8E15027-DD1D-B773-D4DD-234FD25177E8}"/>
              </a:ext>
            </a:extLst>
          </p:cNvPr>
          <p:cNvPicPr>
            <a:picLocks noChangeAspect="1"/>
          </p:cNvPicPr>
          <p:nvPr/>
        </p:nvPicPr>
        <p:blipFill>
          <a:blip r:embed="rId8"/>
          <a:stretch>
            <a:fillRect/>
          </a:stretch>
        </p:blipFill>
        <p:spPr>
          <a:xfrm>
            <a:off x="1610438" y="2967799"/>
            <a:ext cx="704948" cy="724001"/>
          </a:xfrm>
          <a:prstGeom prst="rect">
            <a:avLst/>
          </a:prstGeom>
        </p:spPr>
      </p:pic>
      <p:pic>
        <p:nvPicPr>
          <p:cNvPr id="23" name="Picture 22">
            <a:extLst>
              <a:ext uri="{FF2B5EF4-FFF2-40B4-BE49-F238E27FC236}">
                <a16:creationId xmlns:a16="http://schemas.microsoft.com/office/drawing/2014/main" id="{A798BDFA-1E37-24D7-082B-78AAB0D809E7}"/>
              </a:ext>
            </a:extLst>
          </p:cNvPr>
          <p:cNvPicPr>
            <a:picLocks noChangeAspect="1"/>
          </p:cNvPicPr>
          <p:nvPr/>
        </p:nvPicPr>
        <p:blipFill>
          <a:blip r:embed="rId9"/>
          <a:stretch>
            <a:fillRect/>
          </a:stretch>
        </p:blipFill>
        <p:spPr>
          <a:xfrm>
            <a:off x="1564033" y="4052845"/>
            <a:ext cx="771633" cy="704948"/>
          </a:xfrm>
          <a:prstGeom prst="rect">
            <a:avLst/>
          </a:prstGeom>
        </p:spPr>
      </p:pic>
      <p:pic>
        <p:nvPicPr>
          <p:cNvPr id="25" name="Picture 24">
            <a:extLst>
              <a:ext uri="{FF2B5EF4-FFF2-40B4-BE49-F238E27FC236}">
                <a16:creationId xmlns:a16="http://schemas.microsoft.com/office/drawing/2014/main" id="{D09625A3-483C-C3D1-6AA0-BB41F52BEDE1}"/>
              </a:ext>
            </a:extLst>
          </p:cNvPr>
          <p:cNvPicPr>
            <a:picLocks noChangeAspect="1"/>
          </p:cNvPicPr>
          <p:nvPr/>
        </p:nvPicPr>
        <p:blipFill>
          <a:blip r:embed="rId10"/>
          <a:stretch>
            <a:fillRect/>
          </a:stretch>
        </p:blipFill>
        <p:spPr>
          <a:xfrm>
            <a:off x="1607606" y="4957949"/>
            <a:ext cx="724001" cy="762106"/>
          </a:xfrm>
          <a:prstGeom prst="rect">
            <a:avLst/>
          </a:prstGeom>
        </p:spPr>
      </p:pic>
      <p:pic>
        <p:nvPicPr>
          <p:cNvPr id="27" name="Picture 26">
            <a:extLst>
              <a:ext uri="{FF2B5EF4-FFF2-40B4-BE49-F238E27FC236}">
                <a16:creationId xmlns:a16="http://schemas.microsoft.com/office/drawing/2014/main" id="{23029F0F-03F4-ABAF-2BA8-E32F48DD1C2B}"/>
              </a:ext>
            </a:extLst>
          </p:cNvPr>
          <p:cNvPicPr>
            <a:picLocks noChangeAspect="1"/>
          </p:cNvPicPr>
          <p:nvPr/>
        </p:nvPicPr>
        <p:blipFill>
          <a:blip r:embed="rId11"/>
          <a:stretch>
            <a:fillRect/>
          </a:stretch>
        </p:blipFill>
        <p:spPr>
          <a:xfrm>
            <a:off x="1588553" y="5947629"/>
            <a:ext cx="762106" cy="743054"/>
          </a:xfrm>
          <a:prstGeom prst="rect">
            <a:avLst/>
          </a:prstGeom>
        </p:spPr>
      </p:pic>
    </p:spTree>
    <p:extLst>
      <p:ext uri="{BB962C8B-B14F-4D97-AF65-F5344CB8AC3E}">
        <p14:creationId xmlns:p14="http://schemas.microsoft.com/office/powerpoint/2010/main" val="2751018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4F54-F3BD-6CF5-43CB-4843A3E95F0F}"/>
              </a:ext>
            </a:extLst>
          </p:cNvPr>
          <p:cNvSpPr txBox="1"/>
          <p:nvPr/>
        </p:nvSpPr>
        <p:spPr>
          <a:xfrm>
            <a:off x="990596" y="1274765"/>
            <a:ext cx="10515600" cy="799341"/>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4000" b="0" i="0" u="none" strike="noStrike" kern="1200" cap="none" spc="0" normalizeH="0" baseline="0" noProof="0">
                <a:ln>
                  <a:noFill/>
                </a:ln>
                <a:solidFill>
                  <a:srgbClr val="00205B"/>
                </a:solidFill>
                <a:effectLst/>
                <a:uLnTx/>
                <a:uFillTx/>
                <a:latin typeface="Arial" pitchFamily="34"/>
                <a:ea typeface="+mn-ea"/>
                <a:cs typeface="Arial" pitchFamily="34"/>
              </a:rPr>
              <a:t>Voter-Approval Tax Rate</a:t>
            </a:r>
          </a:p>
        </p:txBody>
      </p:sp>
      <p:sp>
        <p:nvSpPr>
          <p:cNvPr id="3" name="TextBox 3">
            <a:extLst>
              <a:ext uri="{FF2B5EF4-FFF2-40B4-BE49-F238E27FC236}">
                <a16:creationId xmlns:a16="http://schemas.microsoft.com/office/drawing/2014/main" id="{7879E495-19BD-6835-5774-A7C3C6194ACB}"/>
              </a:ext>
            </a:extLst>
          </p:cNvPr>
          <p:cNvSpPr txBox="1"/>
          <p:nvPr/>
        </p:nvSpPr>
        <p:spPr>
          <a:xfrm>
            <a:off x="780440" y="2201920"/>
            <a:ext cx="10631125" cy="2554540"/>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3200" b="0" i="0" u="none" strike="noStrike" kern="1200" cap="none" spc="0" normalizeH="0" baseline="0" noProof="0">
                <a:ln>
                  <a:noFill/>
                </a:ln>
                <a:solidFill>
                  <a:srgbClr val="000000"/>
                </a:solidFill>
                <a:effectLst/>
                <a:uLnTx/>
                <a:uFillTx/>
                <a:latin typeface="Calibri"/>
                <a:ea typeface="+mn-ea"/>
                <a:cs typeface="+mn-cs"/>
              </a:rPr>
              <a:t>The “</a:t>
            </a:r>
            <a:r>
              <a:rPr kumimoji="0" lang="en-US" sz="3200" b="1" i="0" u="none" strike="noStrike" kern="1200" cap="none" spc="0" normalizeH="0" baseline="0" noProof="0">
                <a:ln>
                  <a:noFill/>
                </a:ln>
                <a:solidFill>
                  <a:srgbClr val="000000"/>
                </a:solidFill>
                <a:effectLst/>
                <a:uLnTx/>
                <a:uFillTx/>
                <a:latin typeface="Calibri"/>
                <a:ea typeface="+mn-ea"/>
                <a:cs typeface="+mn-cs"/>
              </a:rPr>
              <a:t>voter approval</a:t>
            </a:r>
            <a:r>
              <a:rPr kumimoji="0" lang="en-US" sz="3200" b="0" i="0" u="none" strike="noStrike" kern="1200" cap="none" spc="0" normalizeH="0" baseline="0" noProof="0">
                <a:ln>
                  <a:noFill/>
                </a:ln>
                <a:solidFill>
                  <a:srgbClr val="000000"/>
                </a:solidFill>
                <a:effectLst/>
                <a:uLnTx/>
                <a:uFillTx/>
                <a:latin typeface="Calibri"/>
                <a:ea typeface="+mn-ea"/>
                <a:cs typeface="+mn-cs"/>
              </a:rPr>
              <a:t>” rate is the maximum property tax rate increase, 3.5% on M&amp;O plus calculated I&amp;S Rate, that local taxing units can implement without voter approval.</a:t>
            </a:r>
          </a:p>
          <a:p>
            <a:pPr marL="457200" marR="0" lvl="0" indent="-45720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3200" b="0" i="0" u="none" strike="noStrike" kern="1200" cap="none" spc="0" normalizeH="0" baseline="0" noProof="0">
                <a:ln>
                  <a:noFill/>
                </a:ln>
                <a:solidFill>
                  <a:srgbClr val="000000"/>
                </a:solidFill>
                <a:effectLst/>
                <a:uLnTx/>
                <a:uFillTx/>
                <a:latin typeface="Calibri"/>
                <a:ea typeface="+mn-ea"/>
                <a:cs typeface="+mn-cs"/>
              </a:rPr>
              <a:t>Mandated to adopt the calculated I&amp;S rate.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6882A5-D14A-220F-0C87-BD940CED5144}"/>
              </a:ext>
            </a:extLst>
          </p:cNvPr>
          <p:cNvSpPr txBox="1"/>
          <p:nvPr/>
        </p:nvSpPr>
        <p:spPr>
          <a:xfrm>
            <a:off x="3411362" y="175694"/>
            <a:ext cx="6617576" cy="707882"/>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4000" b="1" i="0" u="none" strike="noStrike" kern="1200" cap="none" spc="0" normalizeH="0" baseline="0" noProof="0" dirty="0">
                <a:ln>
                  <a:noFill/>
                </a:ln>
                <a:solidFill>
                  <a:schemeClr val="bg1"/>
                </a:solidFill>
                <a:effectLst/>
                <a:uLnTx/>
                <a:uFillTx/>
                <a:latin typeface="Calibri"/>
                <a:ea typeface="+mn-ea"/>
                <a:cs typeface="+mn-cs"/>
              </a:rPr>
              <a:t>Property Tax Rate Comparison</a:t>
            </a:r>
            <a:endParaRPr kumimoji="0" lang="en-US" sz="1800" b="1" i="0" u="none" strike="noStrike" kern="1200" cap="none" spc="0" normalizeH="0" baseline="0" noProof="0" dirty="0">
              <a:ln>
                <a:noFill/>
              </a:ln>
              <a:solidFill>
                <a:schemeClr val="bg1"/>
              </a:solidFill>
              <a:effectLst/>
              <a:uLnTx/>
              <a:uFillTx/>
              <a:latin typeface="Calibri"/>
              <a:ea typeface="+mn-ea"/>
              <a:cs typeface="+mn-cs"/>
            </a:endParaRPr>
          </a:p>
        </p:txBody>
      </p:sp>
      <p:graphicFrame>
        <p:nvGraphicFramePr>
          <p:cNvPr id="3" name="Table 4">
            <a:extLst>
              <a:ext uri="{FF2B5EF4-FFF2-40B4-BE49-F238E27FC236}">
                <a16:creationId xmlns:a16="http://schemas.microsoft.com/office/drawing/2014/main" id="{05D5B614-83A6-10F4-5930-F10D220762E0}"/>
              </a:ext>
            </a:extLst>
          </p:cNvPr>
          <p:cNvGraphicFramePr>
            <a:graphicFrameLocks noGrp="1"/>
          </p:cNvGraphicFramePr>
          <p:nvPr>
            <p:extLst>
              <p:ext uri="{D42A27DB-BD31-4B8C-83A1-F6EECF244321}">
                <p14:modId xmlns:p14="http://schemas.microsoft.com/office/powerpoint/2010/main" val="4274303543"/>
              </p:ext>
            </p:extLst>
          </p:nvPr>
        </p:nvGraphicFramePr>
        <p:xfrm>
          <a:off x="840660" y="2002620"/>
          <a:ext cx="10510679" cy="3108960"/>
        </p:xfrm>
        <a:graphic>
          <a:graphicData uri="http://schemas.openxmlformats.org/drawingml/2006/table">
            <a:tbl>
              <a:tblPr firstRow="1" bandRow="1">
                <a:effectLst/>
                <a:tableStyleId>{5C22544A-7EE6-4342-B048-85BDC9FD1C3A}</a:tableStyleId>
              </a:tblPr>
              <a:tblGrid>
                <a:gridCol w="4532671">
                  <a:extLst>
                    <a:ext uri="{9D8B030D-6E8A-4147-A177-3AD203B41FA5}">
                      <a16:colId xmlns:a16="http://schemas.microsoft.com/office/drawing/2014/main" val="1039902180"/>
                    </a:ext>
                  </a:extLst>
                </a:gridCol>
                <a:gridCol w="3234808">
                  <a:extLst>
                    <a:ext uri="{9D8B030D-6E8A-4147-A177-3AD203B41FA5}">
                      <a16:colId xmlns:a16="http://schemas.microsoft.com/office/drawing/2014/main" val="2162561137"/>
                    </a:ext>
                  </a:extLst>
                </a:gridCol>
                <a:gridCol w="2743200">
                  <a:extLst>
                    <a:ext uri="{9D8B030D-6E8A-4147-A177-3AD203B41FA5}">
                      <a16:colId xmlns:a16="http://schemas.microsoft.com/office/drawing/2014/main" val="959857117"/>
                    </a:ext>
                  </a:extLst>
                </a:gridCol>
              </a:tblGrid>
              <a:tr h="354829">
                <a:tc>
                  <a:txBody>
                    <a:bodyPr/>
                    <a:lstStyle/>
                    <a:p>
                      <a:pPr lvl="0"/>
                      <a:endParaRPr lang="en-US" sz="2800" dirty="0"/>
                    </a:p>
                  </a:txBody>
                  <a:tcPr>
                    <a:solidFill>
                      <a:srgbClr val="00205B"/>
                    </a:solidFill>
                  </a:tcPr>
                </a:tc>
                <a:tc>
                  <a:txBody>
                    <a:bodyPr/>
                    <a:lstStyle/>
                    <a:p>
                      <a:pPr lvl="0" algn="ctr"/>
                      <a:r>
                        <a:rPr lang="en-US" sz="2800" dirty="0"/>
                        <a:t>2024-2025</a:t>
                      </a:r>
                    </a:p>
                  </a:txBody>
                  <a:tcPr>
                    <a:solidFill>
                      <a:srgbClr val="00205B"/>
                    </a:solidFill>
                  </a:tcPr>
                </a:tc>
                <a:tc>
                  <a:txBody>
                    <a:bodyPr/>
                    <a:lstStyle/>
                    <a:p>
                      <a:pPr lvl="0" algn="ctr"/>
                      <a:r>
                        <a:rPr lang="en-US" sz="2800" dirty="0"/>
                        <a:t>2023-2024</a:t>
                      </a:r>
                    </a:p>
                  </a:txBody>
                  <a:tcPr>
                    <a:solidFill>
                      <a:srgbClr val="00205B"/>
                    </a:solidFill>
                  </a:tcPr>
                </a:tc>
                <a:extLst>
                  <a:ext uri="{0D108BD9-81ED-4DB2-BD59-A6C34878D82A}">
                    <a16:rowId xmlns:a16="http://schemas.microsoft.com/office/drawing/2014/main" val="1244390330"/>
                  </a:ext>
                </a:extLst>
              </a:tr>
              <a:tr h="370844">
                <a:tc>
                  <a:txBody>
                    <a:bodyPr/>
                    <a:lstStyle/>
                    <a:p>
                      <a:pPr lvl="0"/>
                      <a:r>
                        <a:rPr lang="en-US" sz="2800" dirty="0"/>
                        <a:t>No-New-Revenue Tax Rate</a:t>
                      </a:r>
                    </a:p>
                  </a:txBody>
                  <a:tcPr>
                    <a:solidFill>
                      <a:srgbClr val="BDBCCD"/>
                    </a:solidFill>
                  </a:tcPr>
                </a:tc>
                <a:tc>
                  <a:txBody>
                    <a:bodyPr/>
                    <a:lstStyle/>
                    <a:p>
                      <a:pPr lvl="0" algn="ctr"/>
                      <a:r>
                        <a:rPr lang="en-US" sz="2800" dirty="0"/>
                        <a:t>$0.466941</a:t>
                      </a:r>
                    </a:p>
                  </a:txBody>
                  <a:tcPr>
                    <a:solidFill>
                      <a:srgbClr val="BDBCCD"/>
                    </a:solidFill>
                  </a:tcPr>
                </a:tc>
                <a:tc>
                  <a:txBody>
                    <a:bodyPr/>
                    <a:lstStyle/>
                    <a:p>
                      <a:pPr lvl="0" algn="ctr"/>
                      <a:r>
                        <a:rPr lang="en-US" sz="2800" dirty="0"/>
                        <a:t>$0.448160</a:t>
                      </a:r>
                    </a:p>
                  </a:txBody>
                  <a:tcPr>
                    <a:solidFill>
                      <a:srgbClr val="BDBCCD"/>
                    </a:solidFill>
                  </a:tcPr>
                </a:tc>
                <a:extLst>
                  <a:ext uri="{0D108BD9-81ED-4DB2-BD59-A6C34878D82A}">
                    <a16:rowId xmlns:a16="http://schemas.microsoft.com/office/drawing/2014/main" val="3667419298"/>
                  </a:ext>
                </a:extLst>
              </a:tr>
              <a:tr h="370844">
                <a:tc>
                  <a:txBody>
                    <a:bodyPr/>
                    <a:lstStyle/>
                    <a:p>
                      <a:pPr lvl="0"/>
                      <a:r>
                        <a:rPr lang="en-US" sz="2800" dirty="0"/>
                        <a:t>Voter-Approval Tax Rate</a:t>
                      </a:r>
                    </a:p>
                  </a:txBody>
                  <a:tcPr>
                    <a:solidFill>
                      <a:srgbClr val="DBDBE5"/>
                    </a:solidFill>
                  </a:tcPr>
                </a:tc>
                <a:tc>
                  <a:txBody>
                    <a:bodyPr/>
                    <a:lstStyle/>
                    <a:p>
                      <a:pPr lvl="0" algn="ctr"/>
                      <a:r>
                        <a:rPr lang="en-US" sz="2800" dirty="0"/>
                        <a:t>$0.522075</a:t>
                      </a:r>
                    </a:p>
                  </a:txBody>
                  <a:tcPr>
                    <a:solidFill>
                      <a:srgbClr val="DBDBE5"/>
                    </a:solidFill>
                  </a:tcPr>
                </a:tc>
                <a:tc>
                  <a:txBody>
                    <a:bodyPr/>
                    <a:lstStyle/>
                    <a:p>
                      <a:pPr lvl="0" algn="ctr"/>
                      <a:r>
                        <a:rPr lang="en-US" sz="2800" dirty="0"/>
                        <a:t>$0.51</a:t>
                      </a:r>
                    </a:p>
                  </a:txBody>
                  <a:tcPr>
                    <a:solidFill>
                      <a:srgbClr val="DBDBE5"/>
                    </a:solidFill>
                  </a:tcPr>
                </a:tc>
                <a:extLst>
                  <a:ext uri="{0D108BD9-81ED-4DB2-BD59-A6C34878D82A}">
                    <a16:rowId xmlns:a16="http://schemas.microsoft.com/office/drawing/2014/main" val="3088325159"/>
                  </a:ext>
                </a:extLst>
              </a:tr>
              <a:tr h="370844">
                <a:tc>
                  <a:txBody>
                    <a:bodyPr/>
                    <a:lstStyle/>
                    <a:p>
                      <a:pPr lvl="0"/>
                      <a:r>
                        <a:rPr lang="en-US" sz="2800" dirty="0"/>
                        <a:t>Debt Rate (I&amp;S Rate)</a:t>
                      </a:r>
                    </a:p>
                  </a:txBody>
                  <a:tcPr>
                    <a:solidFill>
                      <a:srgbClr val="BDBCCD"/>
                    </a:solidFill>
                  </a:tcPr>
                </a:tc>
                <a:tc>
                  <a:txBody>
                    <a:bodyPr/>
                    <a:lstStyle/>
                    <a:p>
                      <a:pPr lvl="0" algn="ctr"/>
                      <a:r>
                        <a:rPr lang="en-US" sz="2800" dirty="0"/>
                        <a:t>$0.180392</a:t>
                      </a:r>
                    </a:p>
                  </a:txBody>
                  <a:tcPr>
                    <a:solidFill>
                      <a:srgbClr val="BDBCCD"/>
                    </a:solidFill>
                  </a:tcPr>
                </a:tc>
                <a:tc>
                  <a:txBody>
                    <a:bodyPr/>
                    <a:lstStyle/>
                    <a:p>
                      <a:pPr lvl="0" algn="ctr"/>
                      <a:r>
                        <a:rPr lang="en-US" sz="2800" dirty="0"/>
                        <a:t>$0.177258</a:t>
                      </a:r>
                    </a:p>
                  </a:txBody>
                  <a:tcPr>
                    <a:solidFill>
                      <a:srgbClr val="BDBCCD"/>
                    </a:solidFill>
                  </a:tcPr>
                </a:tc>
                <a:extLst>
                  <a:ext uri="{0D108BD9-81ED-4DB2-BD59-A6C34878D82A}">
                    <a16:rowId xmlns:a16="http://schemas.microsoft.com/office/drawing/2014/main" val="3789172999"/>
                  </a:ext>
                </a:extLst>
              </a:tr>
              <a:tr h="370844">
                <a:tc>
                  <a:txBody>
                    <a:bodyPr/>
                    <a:lstStyle/>
                    <a:p>
                      <a:pPr lvl="0"/>
                      <a:r>
                        <a:rPr lang="en-US" sz="2800" dirty="0"/>
                        <a:t>Adopted Rate</a:t>
                      </a:r>
                    </a:p>
                  </a:txBody>
                  <a:tcPr>
                    <a:solidFill>
                      <a:srgbClr val="DBDBE5"/>
                    </a:solidFill>
                  </a:tcPr>
                </a:tc>
                <a:tc>
                  <a:txBody>
                    <a:bodyPr/>
                    <a:lstStyle/>
                    <a:p>
                      <a:pPr lvl="0" algn="ctr"/>
                      <a:r>
                        <a:rPr lang="en-US" sz="2800" dirty="0"/>
                        <a:t>-</a:t>
                      </a:r>
                    </a:p>
                  </a:txBody>
                  <a:tcPr>
                    <a:solidFill>
                      <a:srgbClr val="DBDBE5"/>
                    </a:solidFill>
                  </a:tcPr>
                </a:tc>
                <a:tc>
                  <a:txBody>
                    <a:bodyPr/>
                    <a:lstStyle/>
                    <a:p>
                      <a:pPr lvl="0" algn="ctr"/>
                      <a:r>
                        <a:rPr lang="en-US" sz="2800" dirty="0"/>
                        <a:t>$0.51</a:t>
                      </a:r>
                    </a:p>
                  </a:txBody>
                  <a:tcPr>
                    <a:solidFill>
                      <a:srgbClr val="DBDBE5"/>
                    </a:solidFill>
                  </a:tcPr>
                </a:tc>
                <a:extLst>
                  <a:ext uri="{0D108BD9-81ED-4DB2-BD59-A6C34878D82A}">
                    <a16:rowId xmlns:a16="http://schemas.microsoft.com/office/drawing/2014/main" val="1888272833"/>
                  </a:ext>
                </a:extLst>
              </a:tr>
              <a:tr h="370844">
                <a:tc>
                  <a:txBody>
                    <a:bodyPr/>
                    <a:lstStyle/>
                    <a:p>
                      <a:pPr lvl="0"/>
                      <a:r>
                        <a:rPr lang="en-US" sz="2800" dirty="0"/>
                        <a:t>Proposed Rate</a:t>
                      </a:r>
                    </a:p>
                  </a:txBody>
                  <a:tcPr>
                    <a:solidFill>
                      <a:srgbClr val="BDBCCD"/>
                    </a:solidFill>
                  </a:tcPr>
                </a:tc>
                <a:tc>
                  <a:txBody>
                    <a:bodyPr/>
                    <a:lstStyle/>
                    <a:p>
                      <a:pPr lvl="0" algn="ctr"/>
                      <a:r>
                        <a:rPr lang="en-US" sz="2800" dirty="0"/>
                        <a:t>$0.505</a:t>
                      </a:r>
                    </a:p>
                  </a:txBody>
                  <a:tcPr>
                    <a:solidFill>
                      <a:srgbClr val="BDBCCD"/>
                    </a:solidFill>
                  </a:tcPr>
                </a:tc>
                <a:tc>
                  <a:txBody>
                    <a:bodyPr/>
                    <a:lstStyle/>
                    <a:p>
                      <a:pPr lvl="0" algn="ctr"/>
                      <a:r>
                        <a:rPr lang="en-US" sz="2800" dirty="0"/>
                        <a:t>-</a:t>
                      </a:r>
                    </a:p>
                  </a:txBody>
                  <a:tcPr>
                    <a:solidFill>
                      <a:srgbClr val="BDBCCD"/>
                    </a:solidFill>
                  </a:tcPr>
                </a:tc>
                <a:extLst>
                  <a:ext uri="{0D108BD9-81ED-4DB2-BD59-A6C34878D82A}">
                    <a16:rowId xmlns:a16="http://schemas.microsoft.com/office/drawing/2014/main" val="222875438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CE60-42A8-E0D3-EF93-B166BF3E46F9}"/>
              </a:ext>
            </a:extLst>
          </p:cNvPr>
          <p:cNvSpPr txBox="1">
            <a:spLocks noGrp="1"/>
          </p:cNvSpPr>
          <p:nvPr>
            <p:ph type="title"/>
          </p:nvPr>
        </p:nvSpPr>
        <p:spPr>
          <a:xfrm>
            <a:off x="3356113" y="108573"/>
            <a:ext cx="10515600" cy="799338"/>
          </a:xfrm>
        </p:spPr>
        <p:txBody>
          <a:bodyPr/>
          <a:lstStyle/>
          <a:p>
            <a:pPr lvl="0"/>
            <a:r>
              <a:rPr lang="en-US" dirty="0">
                <a:solidFill>
                  <a:schemeClr val="bg1"/>
                </a:solidFill>
              </a:rPr>
              <a:t>Historical Property Tax Rate</a:t>
            </a:r>
          </a:p>
        </p:txBody>
      </p:sp>
      <p:graphicFrame>
        <p:nvGraphicFramePr>
          <p:cNvPr id="3" name="Table 2">
            <a:extLst>
              <a:ext uri="{FF2B5EF4-FFF2-40B4-BE49-F238E27FC236}">
                <a16:creationId xmlns:a16="http://schemas.microsoft.com/office/drawing/2014/main" id="{EC312C69-6812-2DDC-DA32-82993A5F114E}"/>
              </a:ext>
            </a:extLst>
          </p:cNvPr>
          <p:cNvGraphicFramePr>
            <a:graphicFrameLocks noGrp="1"/>
          </p:cNvGraphicFramePr>
          <p:nvPr>
            <p:extLst>
              <p:ext uri="{D42A27DB-BD31-4B8C-83A1-F6EECF244321}">
                <p14:modId xmlns:p14="http://schemas.microsoft.com/office/powerpoint/2010/main" val="3488391560"/>
              </p:ext>
            </p:extLst>
          </p:nvPr>
        </p:nvGraphicFramePr>
        <p:xfrm>
          <a:off x="2644872" y="1544017"/>
          <a:ext cx="6902256" cy="4712983"/>
        </p:xfrm>
        <a:graphic>
          <a:graphicData uri="http://schemas.openxmlformats.org/drawingml/2006/table">
            <a:tbl>
              <a:tblPr firstRow="1" bandRow="1">
                <a:effectLst/>
                <a:tableStyleId>{5C22544A-7EE6-4342-B048-85BDC9FD1C3A}</a:tableStyleId>
              </a:tblPr>
              <a:tblGrid>
                <a:gridCol w="1858298">
                  <a:extLst>
                    <a:ext uri="{9D8B030D-6E8A-4147-A177-3AD203B41FA5}">
                      <a16:colId xmlns:a16="http://schemas.microsoft.com/office/drawing/2014/main" val="2727533395"/>
                    </a:ext>
                  </a:extLst>
                </a:gridCol>
                <a:gridCol w="1447824">
                  <a:extLst>
                    <a:ext uri="{9D8B030D-6E8A-4147-A177-3AD203B41FA5}">
                      <a16:colId xmlns:a16="http://schemas.microsoft.com/office/drawing/2014/main" val="1923129825"/>
                    </a:ext>
                  </a:extLst>
                </a:gridCol>
                <a:gridCol w="1798067">
                  <a:extLst>
                    <a:ext uri="{9D8B030D-6E8A-4147-A177-3AD203B41FA5}">
                      <a16:colId xmlns:a16="http://schemas.microsoft.com/office/drawing/2014/main" val="1598696806"/>
                    </a:ext>
                  </a:extLst>
                </a:gridCol>
                <a:gridCol w="1798067">
                  <a:extLst>
                    <a:ext uri="{9D8B030D-6E8A-4147-A177-3AD203B41FA5}">
                      <a16:colId xmlns:a16="http://schemas.microsoft.com/office/drawing/2014/main" val="3909682928"/>
                    </a:ext>
                  </a:extLst>
                </a:gridCol>
              </a:tblGrid>
              <a:tr h="1316797">
                <a:tc>
                  <a:txBody>
                    <a:bodyPr/>
                    <a:lstStyle/>
                    <a:p>
                      <a:pPr lvl="0" algn="ctr" fontAlgn="b"/>
                      <a:r>
                        <a:rPr lang="en-US" sz="3200" b="1" u="none" strike="noStrike" dirty="0"/>
                        <a:t>Fiscal Year</a:t>
                      </a:r>
                      <a:endParaRPr lang="en-US" sz="3200" b="1" i="0" u="none" strike="noStrike" dirty="0">
                        <a:solidFill>
                          <a:srgbClr val="000000"/>
                        </a:solidFill>
                        <a:latin typeface="Calibri" pitchFamily="34"/>
                      </a:endParaRPr>
                    </a:p>
                  </a:txBody>
                  <a:tcPr marL="7616" marR="7616" marT="7616" marB="0" anchor="b">
                    <a:solidFill>
                      <a:srgbClr val="00205B"/>
                    </a:solidFill>
                  </a:tcPr>
                </a:tc>
                <a:tc>
                  <a:txBody>
                    <a:bodyPr/>
                    <a:lstStyle/>
                    <a:p>
                      <a:pPr lvl="0" algn="ctr" fontAlgn="b"/>
                      <a:r>
                        <a:rPr lang="en-US" sz="3200" b="1" u="none" strike="noStrike" dirty="0"/>
                        <a:t>M&amp;O</a:t>
                      </a:r>
                      <a:endParaRPr lang="en-US" sz="3200" b="1" i="0" u="none" strike="noStrike" dirty="0">
                        <a:solidFill>
                          <a:srgbClr val="000000"/>
                        </a:solidFill>
                        <a:latin typeface="Calibri" pitchFamily="34"/>
                      </a:endParaRPr>
                    </a:p>
                  </a:txBody>
                  <a:tcPr marL="7616" marR="7616" marT="7616" marB="0" anchor="b">
                    <a:solidFill>
                      <a:srgbClr val="00205B"/>
                    </a:solidFill>
                  </a:tcPr>
                </a:tc>
                <a:tc>
                  <a:txBody>
                    <a:bodyPr/>
                    <a:lstStyle/>
                    <a:p>
                      <a:pPr lvl="0" algn="ctr" fontAlgn="b"/>
                      <a:r>
                        <a:rPr lang="en-US" sz="3200" b="1" u="none" strike="noStrike" dirty="0"/>
                        <a:t>I&amp;S</a:t>
                      </a:r>
                      <a:endParaRPr lang="en-US" sz="3200" b="1" i="0" u="none" strike="noStrike" dirty="0">
                        <a:solidFill>
                          <a:srgbClr val="000000"/>
                        </a:solidFill>
                        <a:latin typeface="Calibri" pitchFamily="34"/>
                      </a:endParaRPr>
                    </a:p>
                  </a:txBody>
                  <a:tcPr marL="7616" marR="7616" marT="7616" marB="0" anchor="b">
                    <a:solidFill>
                      <a:srgbClr val="00205B"/>
                    </a:solidFill>
                  </a:tcPr>
                </a:tc>
                <a:tc>
                  <a:txBody>
                    <a:bodyPr/>
                    <a:lstStyle/>
                    <a:p>
                      <a:pPr lvl="0" algn="ctr" fontAlgn="b"/>
                      <a:r>
                        <a:rPr lang="en-US" sz="3200" b="1" u="none" strike="noStrike" dirty="0"/>
                        <a:t>Total Rate</a:t>
                      </a:r>
                      <a:endParaRPr lang="en-US" sz="3200" b="1" i="0" u="none" strike="noStrike" dirty="0">
                        <a:solidFill>
                          <a:srgbClr val="000000"/>
                        </a:solidFill>
                        <a:latin typeface="Calibri" pitchFamily="34"/>
                      </a:endParaRPr>
                    </a:p>
                  </a:txBody>
                  <a:tcPr marL="7616" marR="7616" marT="7616" marB="0" anchor="b">
                    <a:solidFill>
                      <a:srgbClr val="00205B"/>
                    </a:solidFill>
                  </a:tcPr>
                </a:tc>
                <a:extLst>
                  <a:ext uri="{0D108BD9-81ED-4DB2-BD59-A6C34878D82A}">
                    <a16:rowId xmlns:a16="http://schemas.microsoft.com/office/drawing/2014/main" val="1797250157"/>
                  </a:ext>
                </a:extLst>
              </a:tr>
              <a:tr h="566031">
                <a:tc>
                  <a:txBody>
                    <a:bodyPr/>
                    <a:lstStyle/>
                    <a:p>
                      <a:pPr lvl="0" algn="ctr" fontAlgn="b"/>
                      <a:r>
                        <a:rPr lang="en-US" sz="2400" u="none" strike="noStrike" dirty="0"/>
                        <a:t>2019-2020</a:t>
                      </a:r>
                      <a:endParaRPr lang="en-US" sz="24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2400" u="none" strike="noStrike" dirty="0"/>
                        <a:t>0.367500</a:t>
                      </a:r>
                      <a:endParaRPr lang="en-US" sz="24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2400" u="none" strike="noStrike" dirty="0"/>
                        <a:t>0.152500</a:t>
                      </a:r>
                      <a:endParaRPr lang="en-US" sz="24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2400" u="none" strike="noStrike" dirty="0"/>
                        <a:t>0.520000</a:t>
                      </a:r>
                      <a:endParaRPr lang="en-US" sz="2400" b="0" i="0" u="none" strike="noStrike" dirty="0">
                        <a:solidFill>
                          <a:srgbClr val="000000"/>
                        </a:solidFill>
                        <a:latin typeface="Calibri" pitchFamily="34"/>
                      </a:endParaRPr>
                    </a:p>
                  </a:txBody>
                  <a:tcPr marL="7616" marR="7616" marT="7616" marB="0" anchor="ctr">
                    <a:solidFill>
                      <a:srgbClr val="BDBCCD"/>
                    </a:solidFill>
                  </a:tcPr>
                </a:tc>
                <a:extLst>
                  <a:ext uri="{0D108BD9-81ED-4DB2-BD59-A6C34878D82A}">
                    <a16:rowId xmlns:a16="http://schemas.microsoft.com/office/drawing/2014/main" val="3493029919"/>
                  </a:ext>
                </a:extLst>
              </a:tr>
              <a:tr h="566031">
                <a:tc>
                  <a:txBody>
                    <a:bodyPr/>
                    <a:lstStyle/>
                    <a:p>
                      <a:pPr lvl="0" algn="ctr" fontAlgn="b"/>
                      <a:r>
                        <a:rPr lang="en-US" sz="2400" u="none" strike="noStrike" dirty="0"/>
                        <a:t>2020-2021</a:t>
                      </a:r>
                      <a:endParaRPr lang="en-US" sz="24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2400" u="none" strike="noStrike" dirty="0"/>
                        <a:t>0.367500</a:t>
                      </a:r>
                      <a:endParaRPr lang="en-US" sz="24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2400" u="none" strike="noStrike" dirty="0"/>
                        <a:t>0.152500</a:t>
                      </a:r>
                      <a:endParaRPr lang="en-US" sz="24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2400" u="none" strike="noStrike" dirty="0"/>
                        <a:t>0.520000</a:t>
                      </a:r>
                      <a:endParaRPr lang="en-US" sz="2400" b="0" i="0" u="none" strike="noStrike" dirty="0">
                        <a:solidFill>
                          <a:srgbClr val="000000"/>
                        </a:solidFill>
                        <a:latin typeface="Calibri" pitchFamily="34"/>
                      </a:endParaRPr>
                    </a:p>
                  </a:txBody>
                  <a:tcPr marL="7616" marR="7616" marT="7616" marB="0" anchor="ctr">
                    <a:solidFill>
                      <a:srgbClr val="DBDBE5"/>
                    </a:solidFill>
                  </a:tcPr>
                </a:tc>
                <a:extLst>
                  <a:ext uri="{0D108BD9-81ED-4DB2-BD59-A6C34878D82A}">
                    <a16:rowId xmlns:a16="http://schemas.microsoft.com/office/drawing/2014/main" val="3026896673"/>
                  </a:ext>
                </a:extLst>
              </a:tr>
              <a:tr h="566031">
                <a:tc>
                  <a:txBody>
                    <a:bodyPr/>
                    <a:lstStyle/>
                    <a:p>
                      <a:pPr lvl="0" algn="ctr" fontAlgn="b"/>
                      <a:r>
                        <a:rPr lang="en-US" sz="2400" u="none" strike="noStrike" dirty="0"/>
                        <a:t>2021-2022</a:t>
                      </a:r>
                      <a:endParaRPr lang="en-US" sz="24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2400" u="none" strike="noStrike" dirty="0"/>
                        <a:t>0.328000</a:t>
                      </a:r>
                      <a:endParaRPr lang="en-US" sz="24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2400" u="none" strike="noStrike" dirty="0"/>
                        <a:t>0.182000</a:t>
                      </a:r>
                      <a:endParaRPr lang="en-US" sz="24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2400" u="none" strike="noStrike" dirty="0"/>
                        <a:t>0.510000</a:t>
                      </a:r>
                      <a:endParaRPr lang="en-US" sz="2400" b="0" i="0" u="none" strike="noStrike" dirty="0">
                        <a:solidFill>
                          <a:srgbClr val="000000"/>
                        </a:solidFill>
                        <a:latin typeface="Calibri" pitchFamily="34"/>
                      </a:endParaRPr>
                    </a:p>
                  </a:txBody>
                  <a:tcPr marL="7616" marR="7616" marT="7616" marB="0" anchor="ctr">
                    <a:solidFill>
                      <a:srgbClr val="BDBCCD"/>
                    </a:solidFill>
                  </a:tcPr>
                </a:tc>
                <a:extLst>
                  <a:ext uri="{0D108BD9-81ED-4DB2-BD59-A6C34878D82A}">
                    <a16:rowId xmlns:a16="http://schemas.microsoft.com/office/drawing/2014/main" val="1773126799"/>
                  </a:ext>
                </a:extLst>
              </a:tr>
              <a:tr h="566031">
                <a:tc>
                  <a:txBody>
                    <a:bodyPr/>
                    <a:lstStyle/>
                    <a:p>
                      <a:pPr lvl="0" algn="ctr" fontAlgn="b"/>
                      <a:r>
                        <a:rPr lang="en-US" sz="2400" u="none" strike="noStrike" dirty="0"/>
                        <a:t>2022-2023</a:t>
                      </a:r>
                      <a:endParaRPr lang="en-US" sz="24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2400" u="none" strike="noStrike" dirty="0"/>
                        <a:t>0.329830</a:t>
                      </a:r>
                      <a:endParaRPr lang="en-US" sz="24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2400" u="none" strike="noStrike" dirty="0"/>
                        <a:t>0.180170</a:t>
                      </a:r>
                      <a:endParaRPr lang="en-US" sz="2400" b="0" i="0" u="none" strike="noStrike" dirty="0">
                        <a:solidFill>
                          <a:srgbClr val="000000"/>
                        </a:solidFill>
                        <a:latin typeface="Calibri" pitchFamily="34"/>
                      </a:endParaRPr>
                    </a:p>
                  </a:txBody>
                  <a:tcPr marL="7616" marR="7616" marT="7616" marB="0" anchor="ctr">
                    <a:solidFill>
                      <a:srgbClr val="DBDBE5"/>
                    </a:solidFill>
                  </a:tcPr>
                </a:tc>
                <a:tc>
                  <a:txBody>
                    <a:bodyPr/>
                    <a:lstStyle/>
                    <a:p>
                      <a:pPr lvl="0" algn="ctr" fontAlgn="b"/>
                      <a:r>
                        <a:rPr lang="en-US" sz="2400" u="none" strike="noStrike" dirty="0"/>
                        <a:t>0.510000</a:t>
                      </a:r>
                      <a:endParaRPr lang="en-US" sz="2400" b="0" i="0" u="none" strike="noStrike" dirty="0">
                        <a:solidFill>
                          <a:srgbClr val="000000"/>
                        </a:solidFill>
                        <a:latin typeface="Calibri" pitchFamily="34"/>
                      </a:endParaRPr>
                    </a:p>
                  </a:txBody>
                  <a:tcPr marL="7616" marR="7616" marT="7616" marB="0" anchor="ctr">
                    <a:solidFill>
                      <a:srgbClr val="DBDBE5"/>
                    </a:solidFill>
                  </a:tcPr>
                </a:tc>
                <a:extLst>
                  <a:ext uri="{0D108BD9-81ED-4DB2-BD59-A6C34878D82A}">
                    <a16:rowId xmlns:a16="http://schemas.microsoft.com/office/drawing/2014/main" val="4153795994"/>
                  </a:ext>
                </a:extLst>
              </a:tr>
              <a:tr h="566031">
                <a:tc>
                  <a:txBody>
                    <a:bodyPr/>
                    <a:lstStyle/>
                    <a:p>
                      <a:pPr lvl="0" algn="ctr" fontAlgn="b"/>
                      <a:r>
                        <a:rPr lang="en-US" sz="2400" u="none" strike="noStrike" dirty="0"/>
                        <a:t>2023-2024</a:t>
                      </a:r>
                      <a:endParaRPr lang="en-US" sz="24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2400" u="none" strike="noStrike" dirty="0"/>
                        <a:t>0.332742</a:t>
                      </a:r>
                      <a:endParaRPr lang="en-US" sz="24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2400" u="none" strike="noStrike" dirty="0"/>
                        <a:t>0.177258</a:t>
                      </a:r>
                      <a:endParaRPr lang="en-US" sz="2400" b="0" i="0" u="none" strike="noStrike" dirty="0">
                        <a:solidFill>
                          <a:srgbClr val="000000"/>
                        </a:solidFill>
                        <a:latin typeface="Calibri" pitchFamily="34"/>
                      </a:endParaRPr>
                    </a:p>
                  </a:txBody>
                  <a:tcPr marL="7616" marR="7616" marT="7616" marB="0" anchor="ctr">
                    <a:solidFill>
                      <a:srgbClr val="BDBCCD"/>
                    </a:solidFill>
                  </a:tcPr>
                </a:tc>
                <a:tc>
                  <a:txBody>
                    <a:bodyPr/>
                    <a:lstStyle/>
                    <a:p>
                      <a:pPr lvl="0" algn="ctr" fontAlgn="b"/>
                      <a:r>
                        <a:rPr lang="en-US" sz="2400" u="none" strike="noStrike" dirty="0"/>
                        <a:t>0.510000</a:t>
                      </a:r>
                      <a:endParaRPr lang="en-US" sz="2400" b="0" i="0" u="none" strike="noStrike" dirty="0">
                        <a:solidFill>
                          <a:srgbClr val="000000"/>
                        </a:solidFill>
                        <a:latin typeface="Calibri" pitchFamily="34"/>
                      </a:endParaRPr>
                    </a:p>
                  </a:txBody>
                  <a:tcPr marL="7616" marR="7616" marT="7616" marB="0" anchor="ctr">
                    <a:solidFill>
                      <a:srgbClr val="BDBCCD"/>
                    </a:solidFill>
                  </a:tcPr>
                </a:tc>
                <a:extLst>
                  <a:ext uri="{0D108BD9-81ED-4DB2-BD59-A6C34878D82A}">
                    <a16:rowId xmlns:a16="http://schemas.microsoft.com/office/drawing/2014/main" val="1350478432"/>
                  </a:ext>
                </a:extLst>
              </a:tr>
              <a:tr h="566031">
                <a:tc>
                  <a:txBody>
                    <a:bodyPr/>
                    <a:lstStyle/>
                    <a:p>
                      <a:pPr lvl="0" algn="ctr" fontAlgn="b"/>
                      <a:r>
                        <a:rPr lang="en-US" sz="2400" b="0" i="0" u="none" strike="noStrike" dirty="0">
                          <a:solidFill>
                            <a:srgbClr val="000000"/>
                          </a:solidFill>
                          <a:latin typeface="Calibri" pitchFamily="34"/>
                        </a:rPr>
                        <a:t>2024-2025</a:t>
                      </a:r>
                    </a:p>
                  </a:txBody>
                  <a:tcPr marL="7616" marR="7616" marT="7616" marB="0" anchor="ctr">
                    <a:solidFill>
                      <a:srgbClr val="497B55"/>
                    </a:solidFill>
                  </a:tcPr>
                </a:tc>
                <a:tc>
                  <a:txBody>
                    <a:bodyPr/>
                    <a:lstStyle/>
                    <a:p>
                      <a:pPr lvl="0" algn="ctr" fontAlgn="b"/>
                      <a:r>
                        <a:rPr lang="en-US" sz="2400" b="0" i="0" u="none" strike="noStrike" dirty="0">
                          <a:solidFill>
                            <a:srgbClr val="000000"/>
                          </a:solidFill>
                          <a:latin typeface="Calibri" pitchFamily="34"/>
                        </a:rPr>
                        <a:t>0.324608</a:t>
                      </a:r>
                    </a:p>
                  </a:txBody>
                  <a:tcPr marL="7616" marR="7616" marT="7616" marB="0" anchor="ctr">
                    <a:solidFill>
                      <a:srgbClr val="497B55"/>
                    </a:solidFill>
                  </a:tcPr>
                </a:tc>
                <a:tc>
                  <a:txBody>
                    <a:bodyPr/>
                    <a:lstStyle/>
                    <a:p>
                      <a:pPr lvl="0" algn="ctr" fontAlgn="b"/>
                      <a:r>
                        <a:rPr lang="en-US" sz="2400" b="0" i="0" u="none" strike="noStrike" dirty="0">
                          <a:solidFill>
                            <a:srgbClr val="000000"/>
                          </a:solidFill>
                          <a:latin typeface="Calibri" pitchFamily="34"/>
                        </a:rPr>
                        <a:t>0.180392</a:t>
                      </a:r>
                    </a:p>
                  </a:txBody>
                  <a:tcPr marL="7616" marR="7616" marT="7616" marB="0" anchor="ctr">
                    <a:solidFill>
                      <a:srgbClr val="497B55"/>
                    </a:solidFill>
                  </a:tcPr>
                </a:tc>
                <a:tc>
                  <a:txBody>
                    <a:bodyPr/>
                    <a:lstStyle/>
                    <a:p>
                      <a:pPr lvl="0" algn="ctr" fontAlgn="b"/>
                      <a:r>
                        <a:rPr lang="en-US" sz="2400" b="0" i="0" u="none" strike="noStrike" dirty="0">
                          <a:solidFill>
                            <a:srgbClr val="000000"/>
                          </a:solidFill>
                          <a:latin typeface="Calibri" pitchFamily="34"/>
                        </a:rPr>
                        <a:t>0.505000</a:t>
                      </a:r>
                    </a:p>
                  </a:txBody>
                  <a:tcPr marL="7616" marR="7616" marT="7616" marB="0" anchor="ctr">
                    <a:solidFill>
                      <a:srgbClr val="497B55"/>
                    </a:solidFill>
                  </a:tcPr>
                </a:tc>
                <a:extLst>
                  <a:ext uri="{0D108BD9-81ED-4DB2-BD59-A6C34878D82A}">
                    <a16:rowId xmlns:a16="http://schemas.microsoft.com/office/drawing/2014/main" val="376317889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5F77-A6B7-3EEC-BB59-4A53E98DB680}"/>
              </a:ext>
            </a:extLst>
          </p:cNvPr>
          <p:cNvSpPr txBox="1">
            <a:spLocks/>
          </p:cNvSpPr>
          <p:nvPr/>
        </p:nvSpPr>
        <p:spPr>
          <a:xfrm>
            <a:off x="2292627" y="0"/>
            <a:ext cx="9369286" cy="971756"/>
          </a:xfrm>
          <a:prstGeom prst="rect">
            <a:avLst/>
          </a:prstGeom>
        </p:spPr>
        <p:txBody>
          <a:bodyPr/>
          <a:lstStyle>
            <a:lvl1pPr algn="l" defTabSz="914400" rtl="0" eaLnBrk="1" latinLnBrk="0" hangingPunct="1">
              <a:lnSpc>
                <a:spcPct val="90000"/>
              </a:lnSpc>
              <a:spcBef>
                <a:spcPct val="0"/>
              </a:spcBef>
              <a:buNone/>
              <a:defRPr sz="4000" kern="1200">
                <a:solidFill>
                  <a:srgbClr val="00205B"/>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Benchmarking Proposed Fiscal Year 2024-2025 Tax Rates</a:t>
            </a:r>
          </a:p>
        </p:txBody>
      </p:sp>
      <p:graphicFrame>
        <p:nvGraphicFramePr>
          <p:cNvPr id="4" name="Table 4">
            <a:extLst>
              <a:ext uri="{FF2B5EF4-FFF2-40B4-BE49-F238E27FC236}">
                <a16:creationId xmlns:a16="http://schemas.microsoft.com/office/drawing/2014/main" id="{A28E655D-364C-DE61-4CB6-0F310751115A}"/>
              </a:ext>
            </a:extLst>
          </p:cNvPr>
          <p:cNvGraphicFramePr>
            <a:graphicFrameLocks/>
          </p:cNvGraphicFramePr>
          <p:nvPr>
            <p:extLst>
              <p:ext uri="{D42A27DB-BD31-4B8C-83A1-F6EECF244321}">
                <p14:modId xmlns:p14="http://schemas.microsoft.com/office/powerpoint/2010/main" val="3666185997"/>
              </p:ext>
            </p:extLst>
          </p:nvPr>
        </p:nvGraphicFramePr>
        <p:xfrm>
          <a:off x="174074" y="1407290"/>
          <a:ext cx="11843852" cy="5303520"/>
        </p:xfrm>
        <a:graphic>
          <a:graphicData uri="http://schemas.openxmlformats.org/drawingml/2006/table">
            <a:tbl>
              <a:tblPr firstRow="1" bandRow="1">
                <a:tableStyleId>{5C22544A-7EE6-4342-B048-85BDC9FD1C3A}</a:tableStyleId>
              </a:tblPr>
              <a:tblGrid>
                <a:gridCol w="2539692">
                  <a:extLst>
                    <a:ext uri="{9D8B030D-6E8A-4147-A177-3AD203B41FA5}">
                      <a16:colId xmlns:a16="http://schemas.microsoft.com/office/drawing/2014/main" val="4230387301"/>
                    </a:ext>
                  </a:extLst>
                </a:gridCol>
                <a:gridCol w="1533186">
                  <a:extLst>
                    <a:ext uri="{9D8B030D-6E8A-4147-A177-3AD203B41FA5}">
                      <a16:colId xmlns:a16="http://schemas.microsoft.com/office/drawing/2014/main" val="1066453534"/>
                    </a:ext>
                  </a:extLst>
                </a:gridCol>
                <a:gridCol w="1214557">
                  <a:extLst>
                    <a:ext uri="{9D8B030D-6E8A-4147-A177-3AD203B41FA5}">
                      <a16:colId xmlns:a16="http://schemas.microsoft.com/office/drawing/2014/main" val="2434995565"/>
                    </a:ext>
                  </a:extLst>
                </a:gridCol>
                <a:gridCol w="1256073">
                  <a:extLst>
                    <a:ext uri="{9D8B030D-6E8A-4147-A177-3AD203B41FA5}">
                      <a16:colId xmlns:a16="http://schemas.microsoft.com/office/drawing/2014/main" val="2822760584"/>
                    </a:ext>
                  </a:extLst>
                </a:gridCol>
                <a:gridCol w="1138742">
                  <a:extLst>
                    <a:ext uri="{9D8B030D-6E8A-4147-A177-3AD203B41FA5}">
                      <a16:colId xmlns:a16="http://schemas.microsoft.com/office/drawing/2014/main" val="1057796066"/>
                    </a:ext>
                  </a:extLst>
                </a:gridCol>
                <a:gridCol w="1565126">
                  <a:extLst>
                    <a:ext uri="{9D8B030D-6E8A-4147-A177-3AD203B41FA5}">
                      <a16:colId xmlns:a16="http://schemas.microsoft.com/office/drawing/2014/main" val="1542276249"/>
                    </a:ext>
                  </a:extLst>
                </a:gridCol>
                <a:gridCol w="1675709">
                  <a:extLst>
                    <a:ext uri="{9D8B030D-6E8A-4147-A177-3AD203B41FA5}">
                      <a16:colId xmlns:a16="http://schemas.microsoft.com/office/drawing/2014/main" val="3506791190"/>
                    </a:ext>
                  </a:extLst>
                </a:gridCol>
                <a:gridCol w="920767">
                  <a:extLst>
                    <a:ext uri="{9D8B030D-6E8A-4147-A177-3AD203B41FA5}">
                      <a16:colId xmlns:a16="http://schemas.microsoft.com/office/drawing/2014/main" val="4074784012"/>
                    </a:ext>
                  </a:extLst>
                </a:gridCol>
              </a:tblGrid>
              <a:tr h="873714">
                <a:tc>
                  <a:txBody>
                    <a:bodyPr/>
                    <a:lstStyle/>
                    <a:p>
                      <a:r>
                        <a:rPr lang="en-US" dirty="0"/>
                        <a:t>Entity</a:t>
                      </a:r>
                    </a:p>
                  </a:txBody>
                  <a:tcPr>
                    <a:solidFill>
                      <a:srgbClr val="00205B"/>
                    </a:solidFill>
                  </a:tcPr>
                </a:tc>
                <a:tc>
                  <a:txBody>
                    <a:bodyPr/>
                    <a:lstStyle/>
                    <a:p>
                      <a:r>
                        <a:rPr lang="en-US" dirty="0"/>
                        <a:t>Homestead Exemption Rate</a:t>
                      </a:r>
                    </a:p>
                  </a:txBody>
                  <a:tcPr>
                    <a:solidFill>
                      <a:srgbClr val="00205B"/>
                    </a:solidFill>
                  </a:tcPr>
                </a:tc>
                <a:tc>
                  <a:txBody>
                    <a:bodyPr/>
                    <a:lstStyle/>
                    <a:p>
                      <a:r>
                        <a:rPr lang="en-US" dirty="0"/>
                        <a:t>General Fund</a:t>
                      </a:r>
                    </a:p>
                  </a:txBody>
                  <a:tcPr>
                    <a:solidFill>
                      <a:srgbClr val="00205B"/>
                    </a:solidFill>
                  </a:tcPr>
                </a:tc>
                <a:tc>
                  <a:txBody>
                    <a:bodyPr/>
                    <a:lstStyle/>
                    <a:p>
                      <a:r>
                        <a:rPr lang="en-US" dirty="0"/>
                        <a:t>Capital Dedicated</a:t>
                      </a:r>
                    </a:p>
                  </a:txBody>
                  <a:tcPr>
                    <a:solidFill>
                      <a:srgbClr val="00205B"/>
                    </a:solidFill>
                  </a:tcPr>
                </a:tc>
                <a:tc>
                  <a:txBody>
                    <a:bodyPr/>
                    <a:lstStyle/>
                    <a:p>
                      <a:r>
                        <a:rPr lang="en-US" dirty="0"/>
                        <a:t>I&amp;S</a:t>
                      </a:r>
                    </a:p>
                  </a:txBody>
                  <a:tcPr>
                    <a:solidFill>
                      <a:srgbClr val="00205B"/>
                    </a:solidFill>
                  </a:tcPr>
                </a:tc>
                <a:tc>
                  <a:txBody>
                    <a:bodyPr/>
                    <a:lstStyle/>
                    <a:p>
                      <a:r>
                        <a:rPr lang="en-US" dirty="0"/>
                        <a:t>Total Tax Rate</a:t>
                      </a:r>
                    </a:p>
                  </a:txBody>
                  <a:tcPr>
                    <a:solidFill>
                      <a:srgbClr val="00205B"/>
                    </a:solidFill>
                  </a:tcPr>
                </a:tc>
                <a:tc>
                  <a:txBody>
                    <a:bodyPr/>
                    <a:lstStyle/>
                    <a:p>
                      <a:r>
                        <a:rPr lang="en-US" dirty="0"/>
                        <a:t>Equivalent Tax Rate for Homestead </a:t>
                      </a:r>
                    </a:p>
                  </a:txBody>
                  <a:tcPr>
                    <a:solidFill>
                      <a:srgbClr val="00205B"/>
                    </a:solidFill>
                  </a:tcPr>
                </a:tc>
                <a:tc>
                  <a:txBody>
                    <a:bodyPr/>
                    <a:lstStyle/>
                    <a:p>
                      <a:r>
                        <a:rPr lang="en-US" dirty="0"/>
                        <a:t>Freeze</a:t>
                      </a:r>
                    </a:p>
                  </a:txBody>
                  <a:tcPr>
                    <a:solidFill>
                      <a:srgbClr val="00205B"/>
                    </a:solidFill>
                  </a:tcPr>
                </a:tc>
                <a:extLst>
                  <a:ext uri="{0D108BD9-81ED-4DB2-BD59-A6C34878D82A}">
                    <a16:rowId xmlns:a16="http://schemas.microsoft.com/office/drawing/2014/main" val="2592944696"/>
                  </a:ext>
                </a:extLst>
              </a:tr>
              <a:tr h="349486">
                <a:tc>
                  <a:txBody>
                    <a:bodyPr/>
                    <a:lstStyle/>
                    <a:p>
                      <a:r>
                        <a:rPr lang="en-US" dirty="0"/>
                        <a:t>Anna</a:t>
                      </a:r>
                    </a:p>
                  </a:txBody>
                  <a:tcPr>
                    <a:solidFill>
                      <a:srgbClr val="BDBCCD"/>
                    </a:solidFill>
                  </a:tcPr>
                </a:tc>
                <a:tc>
                  <a:txBody>
                    <a:bodyPr/>
                    <a:lstStyle/>
                    <a:p>
                      <a:r>
                        <a:rPr lang="en-US" dirty="0"/>
                        <a:t>5.0%</a:t>
                      </a:r>
                    </a:p>
                  </a:txBody>
                  <a:tcPr>
                    <a:solidFill>
                      <a:srgbClr val="BDBCCD"/>
                    </a:solidFill>
                  </a:tcPr>
                </a:tc>
                <a:tc>
                  <a:txBody>
                    <a:bodyPr/>
                    <a:lstStyle/>
                    <a:p>
                      <a:pPr algn="r"/>
                      <a:r>
                        <a:rPr lang="en-US" dirty="0"/>
                        <a:t>0.360213</a:t>
                      </a:r>
                    </a:p>
                  </a:txBody>
                  <a:tcPr>
                    <a:solidFill>
                      <a:srgbClr val="BDBCCD"/>
                    </a:solidFill>
                  </a:tcPr>
                </a:tc>
                <a:tc>
                  <a:txBody>
                    <a:bodyPr/>
                    <a:lstStyle/>
                    <a:p>
                      <a:pPr algn="r"/>
                      <a:r>
                        <a:rPr lang="en-US" dirty="0"/>
                        <a:t>-</a:t>
                      </a:r>
                    </a:p>
                  </a:txBody>
                  <a:tcPr>
                    <a:solidFill>
                      <a:srgbClr val="BDBCCD"/>
                    </a:solidFill>
                  </a:tcPr>
                </a:tc>
                <a:tc>
                  <a:txBody>
                    <a:bodyPr/>
                    <a:lstStyle/>
                    <a:p>
                      <a:pPr algn="r"/>
                      <a:r>
                        <a:rPr lang="en-US" dirty="0"/>
                        <a:t>0.146987</a:t>
                      </a:r>
                    </a:p>
                  </a:txBody>
                  <a:tcPr>
                    <a:solidFill>
                      <a:srgbClr val="BDBCCD"/>
                    </a:solidFill>
                  </a:tcPr>
                </a:tc>
                <a:tc>
                  <a:txBody>
                    <a:bodyPr/>
                    <a:lstStyle/>
                    <a:p>
                      <a:pPr algn="r"/>
                      <a:r>
                        <a:rPr lang="en-US" dirty="0"/>
                        <a:t>0.507200</a:t>
                      </a:r>
                    </a:p>
                  </a:txBody>
                  <a:tcPr>
                    <a:solidFill>
                      <a:srgbClr val="BDBCCD"/>
                    </a:solidFill>
                  </a:tcPr>
                </a:tc>
                <a:tc>
                  <a:txBody>
                    <a:bodyPr/>
                    <a:lstStyle/>
                    <a:p>
                      <a:pPr algn="r"/>
                      <a:r>
                        <a:rPr lang="en-US" dirty="0"/>
                        <a:t>0.481840</a:t>
                      </a:r>
                    </a:p>
                  </a:txBody>
                  <a:tcPr>
                    <a:solidFill>
                      <a:srgbClr val="BDBCCD"/>
                    </a:solidFill>
                  </a:tcPr>
                </a:tc>
                <a:tc>
                  <a:txBody>
                    <a:bodyPr/>
                    <a:lstStyle/>
                    <a:p>
                      <a:pPr algn="r"/>
                      <a:r>
                        <a:rPr lang="en-US" dirty="0"/>
                        <a:t>No</a:t>
                      </a:r>
                    </a:p>
                  </a:txBody>
                  <a:tcPr>
                    <a:solidFill>
                      <a:srgbClr val="BDBCCD"/>
                    </a:solidFill>
                  </a:tcPr>
                </a:tc>
                <a:extLst>
                  <a:ext uri="{0D108BD9-81ED-4DB2-BD59-A6C34878D82A}">
                    <a16:rowId xmlns:a16="http://schemas.microsoft.com/office/drawing/2014/main" val="1989242939"/>
                  </a:ext>
                </a:extLst>
              </a:tr>
              <a:tr h="349486">
                <a:tc>
                  <a:txBody>
                    <a:bodyPr/>
                    <a:lstStyle/>
                    <a:p>
                      <a:r>
                        <a:rPr lang="en-US" dirty="0"/>
                        <a:t>Celina</a:t>
                      </a:r>
                    </a:p>
                  </a:txBody>
                  <a:tcPr>
                    <a:solidFill>
                      <a:srgbClr val="DBDBE5"/>
                    </a:solidFill>
                  </a:tcPr>
                </a:tc>
                <a:tc>
                  <a:txBody>
                    <a:bodyPr/>
                    <a:lstStyle/>
                    <a:p>
                      <a:r>
                        <a:rPr lang="en-US" dirty="0"/>
                        <a:t>None</a:t>
                      </a:r>
                    </a:p>
                  </a:txBody>
                  <a:tcPr>
                    <a:solidFill>
                      <a:srgbClr val="DBDBE5"/>
                    </a:solidFill>
                  </a:tcPr>
                </a:tc>
                <a:tc>
                  <a:txBody>
                    <a:bodyPr/>
                    <a:lstStyle/>
                    <a:p>
                      <a:pPr algn="r"/>
                      <a:r>
                        <a:rPr lang="en-US" dirty="0"/>
                        <a:t>0.287061</a:t>
                      </a:r>
                    </a:p>
                  </a:txBody>
                  <a:tcPr>
                    <a:solidFill>
                      <a:srgbClr val="DBDBE5"/>
                    </a:solidFill>
                  </a:tcPr>
                </a:tc>
                <a:tc>
                  <a:txBody>
                    <a:bodyPr/>
                    <a:lstStyle/>
                    <a:p>
                      <a:pPr algn="r"/>
                      <a:r>
                        <a:rPr lang="en-US" dirty="0"/>
                        <a:t>-</a:t>
                      </a:r>
                    </a:p>
                  </a:txBody>
                  <a:tcPr>
                    <a:solidFill>
                      <a:srgbClr val="DBDBE5"/>
                    </a:solidFill>
                  </a:tcPr>
                </a:tc>
                <a:tc>
                  <a:txBody>
                    <a:bodyPr/>
                    <a:lstStyle/>
                    <a:p>
                      <a:pPr algn="r"/>
                      <a:r>
                        <a:rPr lang="en-US" dirty="0"/>
                        <a:t>0.311107</a:t>
                      </a:r>
                    </a:p>
                  </a:txBody>
                  <a:tcPr>
                    <a:solidFill>
                      <a:srgbClr val="DBDBE5"/>
                    </a:solidFill>
                  </a:tcPr>
                </a:tc>
                <a:tc>
                  <a:txBody>
                    <a:bodyPr/>
                    <a:lstStyle/>
                    <a:p>
                      <a:pPr algn="r"/>
                      <a:r>
                        <a:rPr lang="en-US" dirty="0"/>
                        <a:t>0.598168</a:t>
                      </a:r>
                    </a:p>
                  </a:txBody>
                  <a:tcPr>
                    <a:solidFill>
                      <a:srgbClr val="DBDBE5"/>
                    </a:solidFill>
                  </a:tcPr>
                </a:tc>
                <a:tc>
                  <a:txBody>
                    <a:bodyPr/>
                    <a:lstStyle/>
                    <a:p>
                      <a:pPr algn="r"/>
                      <a:r>
                        <a:rPr lang="en-US" dirty="0"/>
                        <a:t>0.598168</a:t>
                      </a:r>
                    </a:p>
                  </a:txBody>
                  <a:tcPr>
                    <a:solidFill>
                      <a:srgbClr val="DBDBE5"/>
                    </a:solidFill>
                  </a:tcPr>
                </a:tc>
                <a:tc>
                  <a:txBody>
                    <a:bodyPr/>
                    <a:lstStyle/>
                    <a:p>
                      <a:pPr algn="r"/>
                      <a:r>
                        <a:rPr lang="en-US" dirty="0"/>
                        <a:t>Yes</a:t>
                      </a:r>
                    </a:p>
                  </a:txBody>
                  <a:tcPr>
                    <a:solidFill>
                      <a:srgbClr val="DBDBE5"/>
                    </a:solidFill>
                  </a:tcPr>
                </a:tc>
                <a:extLst>
                  <a:ext uri="{0D108BD9-81ED-4DB2-BD59-A6C34878D82A}">
                    <a16:rowId xmlns:a16="http://schemas.microsoft.com/office/drawing/2014/main" val="2120964983"/>
                  </a:ext>
                </a:extLst>
              </a:tr>
              <a:tr h="349486">
                <a:tc>
                  <a:txBody>
                    <a:bodyPr/>
                    <a:lstStyle/>
                    <a:p>
                      <a:r>
                        <a:rPr lang="en-US" dirty="0"/>
                        <a:t>Coppell</a:t>
                      </a:r>
                    </a:p>
                  </a:txBody>
                  <a:tcPr>
                    <a:solidFill>
                      <a:srgbClr val="BDBCCD"/>
                    </a:solidFill>
                  </a:tcPr>
                </a:tc>
                <a:tc>
                  <a:txBody>
                    <a:bodyPr/>
                    <a:lstStyle/>
                    <a:p>
                      <a:r>
                        <a:rPr lang="en-US" dirty="0"/>
                        <a:t>5.0%</a:t>
                      </a:r>
                    </a:p>
                  </a:txBody>
                  <a:tcPr>
                    <a:solidFill>
                      <a:srgbClr val="BDBCCD"/>
                    </a:solidFill>
                  </a:tcPr>
                </a:tc>
                <a:tc>
                  <a:txBody>
                    <a:bodyPr/>
                    <a:lstStyle/>
                    <a:p>
                      <a:pPr algn="r"/>
                      <a:r>
                        <a:rPr lang="en-US" dirty="0"/>
                        <a:t>0.392071</a:t>
                      </a:r>
                    </a:p>
                  </a:txBody>
                  <a:tcPr>
                    <a:solidFill>
                      <a:srgbClr val="BDBCCD"/>
                    </a:solidFill>
                  </a:tcPr>
                </a:tc>
                <a:tc>
                  <a:txBody>
                    <a:bodyPr/>
                    <a:lstStyle/>
                    <a:p>
                      <a:pPr algn="r"/>
                      <a:r>
                        <a:rPr lang="en-US" dirty="0"/>
                        <a:t>-</a:t>
                      </a:r>
                    </a:p>
                  </a:txBody>
                  <a:tcPr>
                    <a:solidFill>
                      <a:srgbClr val="BDBCCD"/>
                    </a:solidFill>
                  </a:tcPr>
                </a:tc>
                <a:tc>
                  <a:txBody>
                    <a:bodyPr/>
                    <a:lstStyle/>
                    <a:p>
                      <a:pPr algn="r"/>
                      <a:r>
                        <a:rPr lang="en-US" dirty="0"/>
                        <a:t>0.070151</a:t>
                      </a:r>
                    </a:p>
                  </a:txBody>
                  <a:tcPr>
                    <a:solidFill>
                      <a:srgbClr val="BDBCCD"/>
                    </a:solidFill>
                  </a:tcPr>
                </a:tc>
                <a:tc>
                  <a:txBody>
                    <a:bodyPr/>
                    <a:lstStyle/>
                    <a:p>
                      <a:pPr algn="r"/>
                      <a:r>
                        <a:rPr lang="en-US" dirty="0"/>
                        <a:t>0.462222</a:t>
                      </a:r>
                    </a:p>
                  </a:txBody>
                  <a:tcPr>
                    <a:solidFill>
                      <a:srgbClr val="BDBCCD"/>
                    </a:solidFill>
                  </a:tcPr>
                </a:tc>
                <a:tc>
                  <a:txBody>
                    <a:bodyPr/>
                    <a:lstStyle/>
                    <a:p>
                      <a:pPr algn="r"/>
                      <a:r>
                        <a:rPr lang="en-US" dirty="0"/>
                        <a:t>0.439111</a:t>
                      </a:r>
                    </a:p>
                  </a:txBody>
                  <a:tcPr>
                    <a:solidFill>
                      <a:srgbClr val="BDBCCD"/>
                    </a:solidFill>
                  </a:tcPr>
                </a:tc>
                <a:tc>
                  <a:txBody>
                    <a:bodyPr/>
                    <a:lstStyle/>
                    <a:p>
                      <a:pPr algn="r"/>
                      <a:r>
                        <a:rPr lang="en-US" dirty="0"/>
                        <a:t>No</a:t>
                      </a:r>
                    </a:p>
                  </a:txBody>
                  <a:tcPr>
                    <a:solidFill>
                      <a:srgbClr val="BDBCCD"/>
                    </a:solidFill>
                  </a:tcPr>
                </a:tc>
                <a:extLst>
                  <a:ext uri="{0D108BD9-81ED-4DB2-BD59-A6C34878D82A}">
                    <a16:rowId xmlns:a16="http://schemas.microsoft.com/office/drawing/2014/main" val="4252312539"/>
                  </a:ext>
                </a:extLst>
              </a:tr>
              <a:tr h="349486">
                <a:tc>
                  <a:txBody>
                    <a:bodyPr/>
                    <a:lstStyle/>
                    <a:p>
                      <a:r>
                        <a:rPr lang="en-US" dirty="0"/>
                        <a:t>Flower Mound</a:t>
                      </a:r>
                    </a:p>
                  </a:txBody>
                  <a:tcPr>
                    <a:solidFill>
                      <a:srgbClr val="DBDBE5"/>
                    </a:solidFill>
                  </a:tcPr>
                </a:tc>
                <a:tc>
                  <a:txBody>
                    <a:bodyPr/>
                    <a:lstStyle/>
                    <a:p>
                      <a:r>
                        <a:rPr lang="en-US" dirty="0"/>
                        <a:t>12.5%</a:t>
                      </a:r>
                    </a:p>
                  </a:txBody>
                  <a:tcPr>
                    <a:solidFill>
                      <a:srgbClr val="DBDBE5"/>
                    </a:solidFill>
                  </a:tcPr>
                </a:tc>
                <a:tc>
                  <a:txBody>
                    <a:bodyPr/>
                    <a:lstStyle/>
                    <a:p>
                      <a:pPr algn="r"/>
                      <a:r>
                        <a:rPr lang="en-US" dirty="0"/>
                        <a:t>0.348344</a:t>
                      </a:r>
                    </a:p>
                  </a:txBody>
                  <a:tcPr>
                    <a:solidFill>
                      <a:srgbClr val="DBDBE5"/>
                    </a:solidFill>
                  </a:tcPr>
                </a:tc>
                <a:tc>
                  <a:txBody>
                    <a:bodyPr/>
                    <a:lstStyle/>
                    <a:p>
                      <a:pPr algn="r"/>
                      <a:r>
                        <a:rPr lang="en-US" dirty="0"/>
                        <a:t>-</a:t>
                      </a:r>
                    </a:p>
                  </a:txBody>
                  <a:tcPr>
                    <a:solidFill>
                      <a:srgbClr val="DBDBE5"/>
                    </a:solidFill>
                  </a:tcPr>
                </a:tc>
                <a:tc>
                  <a:txBody>
                    <a:bodyPr/>
                    <a:lstStyle/>
                    <a:p>
                      <a:pPr algn="r"/>
                      <a:r>
                        <a:rPr lang="en-US" dirty="0"/>
                        <a:t>0.038956</a:t>
                      </a:r>
                    </a:p>
                  </a:txBody>
                  <a:tcPr>
                    <a:solidFill>
                      <a:srgbClr val="DBDBE5"/>
                    </a:solidFill>
                  </a:tcPr>
                </a:tc>
                <a:tc>
                  <a:txBody>
                    <a:bodyPr/>
                    <a:lstStyle/>
                    <a:p>
                      <a:pPr algn="r"/>
                      <a:r>
                        <a:rPr lang="en-US" dirty="0"/>
                        <a:t>0.387300</a:t>
                      </a:r>
                    </a:p>
                  </a:txBody>
                  <a:tcPr>
                    <a:solidFill>
                      <a:srgbClr val="DBDBE5"/>
                    </a:solidFill>
                  </a:tcPr>
                </a:tc>
                <a:tc>
                  <a:txBody>
                    <a:bodyPr/>
                    <a:lstStyle/>
                    <a:p>
                      <a:pPr algn="r"/>
                      <a:r>
                        <a:rPr lang="en-US" dirty="0"/>
                        <a:t>0.338888</a:t>
                      </a:r>
                    </a:p>
                  </a:txBody>
                  <a:tcPr>
                    <a:solidFill>
                      <a:srgbClr val="DBDBE5"/>
                    </a:solidFill>
                  </a:tcPr>
                </a:tc>
                <a:tc>
                  <a:txBody>
                    <a:bodyPr/>
                    <a:lstStyle/>
                    <a:p>
                      <a:pPr algn="r"/>
                      <a:r>
                        <a:rPr lang="en-US" dirty="0"/>
                        <a:t>No</a:t>
                      </a:r>
                    </a:p>
                  </a:txBody>
                  <a:tcPr>
                    <a:solidFill>
                      <a:srgbClr val="DBDBE5"/>
                    </a:solidFill>
                  </a:tcPr>
                </a:tc>
                <a:extLst>
                  <a:ext uri="{0D108BD9-81ED-4DB2-BD59-A6C34878D82A}">
                    <a16:rowId xmlns:a16="http://schemas.microsoft.com/office/drawing/2014/main" val="803322386"/>
                  </a:ext>
                </a:extLst>
              </a:tr>
              <a:tr h="349486">
                <a:tc>
                  <a:txBody>
                    <a:bodyPr/>
                    <a:lstStyle/>
                    <a:p>
                      <a:r>
                        <a:rPr lang="en-US" dirty="0"/>
                        <a:t>Frisco</a:t>
                      </a:r>
                    </a:p>
                  </a:txBody>
                  <a:tcPr>
                    <a:solidFill>
                      <a:srgbClr val="BDBCCD"/>
                    </a:solidFill>
                  </a:tcPr>
                </a:tc>
                <a:tc>
                  <a:txBody>
                    <a:bodyPr/>
                    <a:lstStyle/>
                    <a:p>
                      <a:r>
                        <a:rPr lang="en-US" dirty="0"/>
                        <a:t>15.0%</a:t>
                      </a:r>
                    </a:p>
                  </a:txBody>
                  <a:tcPr>
                    <a:solidFill>
                      <a:srgbClr val="BDBCCD"/>
                    </a:solidFill>
                  </a:tcPr>
                </a:tc>
                <a:tc>
                  <a:txBody>
                    <a:bodyPr/>
                    <a:lstStyle/>
                    <a:p>
                      <a:pPr algn="r"/>
                      <a:r>
                        <a:rPr lang="en-US" dirty="0"/>
                        <a:t>0.283406</a:t>
                      </a:r>
                    </a:p>
                  </a:txBody>
                  <a:tcPr>
                    <a:solidFill>
                      <a:srgbClr val="BDBCCD"/>
                    </a:solidFill>
                  </a:tcPr>
                </a:tc>
                <a:tc>
                  <a:txBody>
                    <a:bodyPr/>
                    <a:lstStyle/>
                    <a:p>
                      <a:pPr algn="r"/>
                      <a:r>
                        <a:rPr lang="en-US" dirty="0"/>
                        <a:t>-</a:t>
                      </a:r>
                    </a:p>
                  </a:txBody>
                  <a:tcPr>
                    <a:solidFill>
                      <a:srgbClr val="BDBCCD"/>
                    </a:solidFill>
                  </a:tcPr>
                </a:tc>
                <a:tc>
                  <a:txBody>
                    <a:bodyPr/>
                    <a:lstStyle/>
                    <a:p>
                      <a:pPr algn="r"/>
                      <a:r>
                        <a:rPr lang="en-US" dirty="0"/>
                        <a:t>0.142111</a:t>
                      </a:r>
                    </a:p>
                  </a:txBody>
                  <a:tcPr>
                    <a:solidFill>
                      <a:srgbClr val="BDBCCD"/>
                    </a:solidFill>
                  </a:tcPr>
                </a:tc>
                <a:tc>
                  <a:txBody>
                    <a:bodyPr/>
                    <a:lstStyle/>
                    <a:p>
                      <a:pPr algn="r"/>
                      <a:r>
                        <a:rPr lang="en-US" dirty="0"/>
                        <a:t>0.425517</a:t>
                      </a:r>
                    </a:p>
                  </a:txBody>
                  <a:tcPr>
                    <a:solidFill>
                      <a:srgbClr val="BDBCCD"/>
                    </a:solidFill>
                  </a:tcPr>
                </a:tc>
                <a:tc>
                  <a:txBody>
                    <a:bodyPr/>
                    <a:lstStyle/>
                    <a:p>
                      <a:pPr algn="r"/>
                      <a:r>
                        <a:rPr lang="en-US" dirty="0"/>
                        <a:t>0.361689</a:t>
                      </a:r>
                    </a:p>
                  </a:txBody>
                  <a:tcPr>
                    <a:solidFill>
                      <a:srgbClr val="BDBCCD"/>
                    </a:solidFill>
                  </a:tcPr>
                </a:tc>
                <a:tc>
                  <a:txBody>
                    <a:bodyPr/>
                    <a:lstStyle/>
                    <a:p>
                      <a:pPr algn="r"/>
                      <a:r>
                        <a:rPr lang="en-US" dirty="0"/>
                        <a:t>Yes</a:t>
                      </a:r>
                    </a:p>
                  </a:txBody>
                  <a:tcPr>
                    <a:solidFill>
                      <a:srgbClr val="BDBCCD"/>
                    </a:solidFill>
                  </a:tcPr>
                </a:tc>
                <a:extLst>
                  <a:ext uri="{0D108BD9-81ED-4DB2-BD59-A6C34878D82A}">
                    <a16:rowId xmlns:a16="http://schemas.microsoft.com/office/drawing/2014/main" val="997670780"/>
                  </a:ext>
                </a:extLst>
              </a:tr>
              <a:tr h="349486">
                <a:tc>
                  <a:txBody>
                    <a:bodyPr/>
                    <a:lstStyle/>
                    <a:p>
                      <a:r>
                        <a:rPr lang="en-US" dirty="0"/>
                        <a:t>Keller</a:t>
                      </a:r>
                    </a:p>
                  </a:txBody>
                  <a:tcPr>
                    <a:solidFill>
                      <a:srgbClr val="DBDBE5"/>
                    </a:solidFill>
                  </a:tcPr>
                </a:tc>
                <a:tc>
                  <a:txBody>
                    <a:bodyPr/>
                    <a:lstStyle/>
                    <a:p>
                      <a:r>
                        <a:rPr lang="en-US" dirty="0"/>
                        <a:t>20.0%</a:t>
                      </a:r>
                    </a:p>
                  </a:txBody>
                  <a:tcPr>
                    <a:solidFill>
                      <a:srgbClr val="DBDBE5"/>
                    </a:solidFill>
                  </a:tcPr>
                </a:tc>
                <a:tc>
                  <a:txBody>
                    <a:bodyPr/>
                    <a:lstStyle/>
                    <a:p>
                      <a:pPr algn="r"/>
                      <a:r>
                        <a:rPr lang="en-US" dirty="0"/>
                        <a:t>0.249292</a:t>
                      </a:r>
                    </a:p>
                  </a:txBody>
                  <a:tcPr>
                    <a:solidFill>
                      <a:srgbClr val="DBDBE5"/>
                    </a:solidFill>
                  </a:tcPr>
                </a:tc>
                <a:tc>
                  <a:txBody>
                    <a:bodyPr/>
                    <a:lstStyle/>
                    <a:p>
                      <a:pPr algn="r"/>
                      <a:r>
                        <a:rPr lang="en-US" dirty="0"/>
                        <a:t>-</a:t>
                      </a:r>
                    </a:p>
                  </a:txBody>
                  <a:tcPr>
                    <a:solidFill>
                      <a:srgbClr val="DBDBE5"/>
                    </a:solidFill>
                  </a:tcPr>
                </a:tc>
                <a:tc>
                  <a:txBody>
                    <a:bodyPr/>
                    <a:lstStyle/>
                    <a:p>
                      <a:pPr algn="r"/>
                      <a:r>
                        <a:rPr lang="en-US" dirty="0"/>
                        <a:t>0.043888</a:t>
                      </a:r>
                    </a:p>
                  </a:txBody>
                  <a:tcPr>
                    <a:solidFill>
                      <a:srgbClr val="DBDBE5"/>
                    </a:solidFill>
                  </a:tcPr>
                </a:tc>
                <a:tc>
                  <a:txBody>
                    <a:bodyPr/>
                    <a:lstStyle/>
                    <a:p>
                      <a:pPr algn="r"/>
                      <a:r>
                        <a:rPr lang="en-US" dirty="0"/>
                        <a:t>0.293180</a:t>
                      </a:r>
                    </a:p>
                  </a:txBody>
                  <a:tcPr>
                    <a:solidFill>
                      <a:srgbClr val="DBDBE5"/>
                    </a:solidFill>
                  </a:tcPr>
                </a:tc>
                <a:tc>
                  <a:txBody>
                    <a:bodyPr/>
                    <a:lstStyle/>
                    <a:p>
                      <a:pPr algn="r"/>
                      <a:r>
                        <a:rPr lang="en-US" dirty="0"/>
                        <a:t>0.234544</a:t>
                      </a:r>
                    </a:p>
                  </a:txBody>
                  <a:tcPr>
                    <a:solidFill>
                      <a:srgbClr val="DBDBE5"/>
                    </a:solidFill>
                  </a:tcPr>
                </a:tc>
                <a:tc>
                  <a:txBody>
                    <a:bodyPr/>
                    <a:lstStyle/>
                    <a:p>
                      <a:pPr algn="r"/>
                      <a:r>
                        <a:rPr lang="en-US" dirty="0"/>
                        <a:t>Yes</a:t>
                      </a:r>
                    </a:p>
                  </a:txBody>
                  <a:tcPr>
                    <a:solidFill>
                      <a:srgbClr val="DBDBE5"/>
                    </a:solidFill>
                  </a:tcPr>
                </a:tc>
                <a:extLst>
                  <a:ext uri="{0D108BD9-81ED-4DB2-BD59-A6C34878D82A}">
                    <a16:rowId xmlns:a16="http://schemas.microsoft.com/office/drawing/2014/main" val="2732623268"/>
                  </a:ext>
                </a:extLst>
              </a:tr>
              <a:tr h="349486">
                <a:tc>
                  <a:txBody>
                    <a:bodyPr/>
                    <a:lstStyle/>
                    <a:p>
                      <a:r>
                        <a:rPr lang="en-US" dirty="0"/>
                        <a:t>Little Elm</a:t>
                      </a:r>
                    </a:p>
                  </a:txBody>
                  <a:tcPr>
                    <a:solidFill>
                      <a:srgbClr val="BDBCCD"/>
                    </a:solidFill>
                  </a:tcPr>
                </a:tc>
                <a:tc>
                  <a:txBody>
                    <a:bodyPr/>
                    <a:lstStyle/>
                    <a:p>
                      <a:r>
                        <a:rPr lang="en-US" dirty="0"/>
                        <a:t>None</a:t>
                      </a:r>
                    </a:p>
                  </a:txBody>
                  <a:tcPr>
                    <a:solidFill>
                      <a:srgbClr val="BDBCCD"/>
                    </a:solidFill>
                  </a:tcPr>
                </a:tc>
                <a:tc>
                  <a:txBody>
                    <a:bodyPr/>
                    <a:lstStyle/>
                    <a:p>
                      <a:pPr algn="r"/>
                      <a:r>
                        <a:rPr lang="en-US" dirty="0"/>
                        <a:t>0.435787</a:t>
                      </a:r>
                    </a:p>
                  </a:txBody>
                  <a:tcPr>
                    <a:solidFill>
                      <a:srgbClr val="BDBCCD"/>
                    </a:solidFill>
                  </a:tcPr>
                </a:tc>
                <a:tc>
                  <a:txBody>
                    <a:bodyPr/>
                    <a:lstStyle/>
                    <a:p>
                      <a:pPr algn="r"/>
                      <a:r>
                        <a:rPr lang="en-US" dirty="0"/>
                        <a:t>-</a:t>
                      </a:r>
                    </a:p>
                  </a:txBody>
                  <a:tcPr>
                    <a:solidFill>
                      <a:srgbClr val="BDBCCD"/>
                    </a:solidFill>
                  </a:tcPr>
                </a:tc>
                <a:tc>
                  <a:txBody>
                    <a:bodyPr/>
                    <a:lstStyle/>
                    <a:p>
                      <a:pPr algn="r"/>
                      <a:r>
                        <a:rPr lang="en-US" dirty="0"/>
                        <a:t>0.124113</a:t>
                      </a:r>
                    </a:p>
                  </a:txBody>
                  <a:tcPr>
                    <a:solidFill>
                      <a:srgbClr val="BDBCCD"/>
                    </a:solidFill>
                  </a:tcPr>
                </a:tc>
                <a:tc>
                  <a:txBody>
                    <a:bodyPr/>
                    <a:lstStyle/>
                    <a:p>
                      <a:pPr algn="r"/>
                      <a:r>
                        <a:rPr lang="en-US" dirty="0"/>
                        <a:t>0.559900</a:t>
                      </a:r>
                    </a:p>
                  </a:txBody>
                  <a:tcPr>
                    <a:solidFill>
                      <a:srgbClr val="BDBCCD"/>
                    </a:solidFill>
                  </a:tcPr>
                </a:tc>
                <a:tc>
                  <a:txBody>
                    <a:bodyPr/>
                    <a:lstStyle/>
                    <a:p>
                      <a:pPr algn="r"/>
                      <a:r>
                        <a:rPr lang="en-US" dirty="0"/>
                        <a:t>0.559900</a:t>
                      </a:r>
                    </a:p>
                  </a:txBody>
                  <a:tcPr>
                    <a:solidFill>
                      <a:srgbClr val="BDBCCD"/>
                    </a:solidFill>
                  </a:tcPr>
                </a:tc>
                <a:tc>
                  <a:txBody>
                    <a:bodyPr/>
                    <a:lstStyle/>
                    <a:p>
                      <a:pPr algn="r"/>
                      <a:r>
                        <a:rPr lang="en-US" dirty="0"/>
                        <a:t>Yes</a:t>
                      </a:r>
                    </a:p>
                  </a:txBody>
                  <a:tcPr>
                    <a:solidFill>
                      <a:srgbClr val="BDBCCD"/>
                    </a:solidFill>
                  </a:tcPr>
                </a:tc>
                <a:extLst>
                  <a:ext uri="{0D108BD9-81ED-4DB2-BD59-A6C34878D82A}">
                    <a16:rowId xmlns:a16="http://schemas.microsoft.com/office/drawing/2014/main" val="97490487"/>
                  </a:ext>
                </a:extLst>
              </a:tr>
              <a:tr h="349486">
                <a:tc>
                  <a:txBody>
                    <a:bodyPr/>
                    <a:lstStyle/>
                    <a:p>
                      <a:r>
                        <a:rPr lang="en-US" dirty="0"/>
                        <a:t>McKinney</a:t>
                      </a:r>
                    </a:p>
                  </a:txBody>
                  <a:tcPr>
                    <a:solidFill>
                      <a:srgbClr val="DBDBE5"/>
                    </a:solidFill>
                  </a:tcPr>
                </a:tc>
                <a:tc>
                  <a:txBody>
                    <a:bodyPr/>
                    <a:lstStyle/>
                    <a:p>
                      <a:r>
                        <a:rPr lang="en-US" dirty="0"/>
                        <a:t>None</a:t>
                      </a:r>
                    </a:p>
                  </a:txBody>
                  <a:tcPr>
                    <a:solidFill>
                      <a:srgbClr val="DBDBE5"/>
                    </a:solidFill>
                  </a:tcPr>
                </a:tc>
                <a:tc>
                  <a:txBody>
                    <a:bodyPr/>
                    <a:lstStyle/>
                    <a:p>
                      <a:pPr algn="r"/>
                      <a:r>
                        <a:rPr lang="en-US" dirty="0"/>
                        <a:t>0.278935</a:t>
                      </a:r>
                    </a:p>
                  </a:txBody>
                  <a:tcPr>
                    <a:solidFill>
                      <a:srgbClr val="DBDBE5"/>
                    </a:solidFill>
                  </a:tcPr>
                </a:tc>
                <a:tc>
                  <a:txBody>
                    <a:bodyPr/>
                    <a:lstStyle/>
                    <a:p>
                      <a:pPr algn="r"/>
                      <a:r>
                        <a:rPr lang="en-US" dirty="0"/>
                        <a:t>-</a:t>
                      </a:r>
                    </a:p>
                  </a:txBody>
                  <a:tcPr>
                    <a:solidFill>
                      <a:srgbClr val="DBDBE5"/>
                    </a:solidFill>
                  </a:tcPr>
                </a:tc>
                <a:tc>
                  <a:txBody>
                    <a:bodyPr/>
                    <a:lstStyle/>
                    <a:p>
                      <a:pPr algn="r"/>
                      <a:r>
                        <a:rPr lang="en-US" dirty="0"/>
                        <a:t>0.136578</a:t>
                      </a:r>
                    </a:p>
                  </a:txBody>
                  <a:tcPr>
                    <a:solidFill>
                      <a:srgbClr val="DBDBE5"/>
                    </a:solidFill>
                  </a:tcPr>
                </a:tc>
                <a:tc>
                  <a:txBody>
                    <a:bodyPr/>
                    <a:lstStyle/>
                    <a:p>
                      <a:pPr algn="r"/>
                      <a:r>
                        <a:rPr lang="en-US" dirty="0"/>
                        <a:t>0.415513</a:t>
                      </a:r>
                    </a:p>
                  </a:txBody>
                  <a:tcPr>
                    <a:solidFill>
                      <a:srgbClr val="DBDBE5"/>
                    </a:solidFill>
                  </a:tcPr>
                </a:tc>
                <a:tc>
                  <a:txBody>
                    <a:bodyPr/>
                    <a:lstStyle/>
                    <a:p>
                      <a:pPr algn="r"/>
                      <a:r>
                        <a:rPr lang="en-US" dirty="0"/>
                        <a:t>0.415513</a:t>
                      </a:r>
                    </a:p>
                  </a:txBody>
                  <a:tcPr>
                    <a:solidFill>
                      <a:srgbClr val="DBDBE5"/>
                    </a:solidFill>
                  </a:tcPr>
                </a:tc>
                <a:tc>
                  <a:txBody>
                    <a:bodyPr/>
                    <a:lstStyle/>
                    <a:p>
                      <a:pPr algn="r"/>
                      <a:r>
                        <a:rPr lang="en-US" dirty="0"/>
                        <a:t>No</a:t>
                      </a:r>
                    </a:p>
                  </a:txBody>
                  <a:tcPr>
                    <a:solidFill>
                      <a:srgbClr val="DBDBE5"/>
                    </a:solidFill>
                  </a:tcPr>
                </a:tc>
                <a:extLst>
                  <a:ext uri="{0D108BD9-81ED-4DB2-BD59-A6C34878D82A}">
                    <a16:rowId xmlns:a16="http://schemas.microsoft.com/office/drawing/2014/main" val="2062411549"/>
                  </a:ext>
                </a:extLst>
              </a:tr>
              <a:tr h="349486">
                <a:tc>
                  <a:txBody>
                    <a:bodyPr/>
                    <a:lstStyle/>
                    <a:p>
                      <a:r>
                        <a:rPr lang="en-US" dirty="0"/>
                        <a:t>Southlake</a:t>
                      </a:r>
                    </a:p>
                  </a:txBody>
                  <a:tcPr>
                    <a:solidFill>
                      <a:srgbClr val="BDBCCD"/>
                    </a:solidFill>
                  </a:tcPr>
                </a:tc>
                <a:tc>
                  <a:txBody>
                    <a:bodyPr/>
                    <a:lstStyle/>
                    <a:p>
                      <a:r>
                        <a:rPr lang="en-US" dirty="0"/>
                        <a:t>20%</a:t>
                      </a:r>
                    </a:p>
                  </a:txBody>
                  <a:tcPr>
                    <a:solidFill>
                      <a:srgbClr val="BDBCCD"/>
                    </a:solidFill>
                  </a:tcPr>
                </a:tc>
                <a:tc>
                  <a:txBody>
                    <a:bodyPr/>
                    <a:lstStyle/>
                    <a:p>
                      <a:pPr algn="r"/>
                      <a:r>
                        <a:rPr lang="en-US" dirty="0"/>
                        <a:t>0.250000</a:t>
                      </a:r>
                    </a:p>
                  </a:txBody>
                  <a:tcPr>
                    <a:solidFill>
                      <a:srgbClr val="BDBCCD"/>
                    </a:solidFill>
                  </a:tcPr>
                </a:tc>
                <a:tc>
                  <a:txBody>
                    <a:bodyPr/>
                    <a:lstStyle/>
                    <a:p>
                      <a:pPr algn="r"/>
                      <a:r>
                        <a:rPr lang="en-US" dirty="0"/>
                        <a:t>-</a:t>
                      </a:r>
                    </a:p>
                  </a:txBody>
                  <a:tcPr>
                    <a:solidFill>
                      <a:srgbClr val="BDBCCD"/>
                    </a:solidFill>
                  </a:tcPr>
                </a:tc>
                <a:tc>
                  <a:txBody>
                    <a:bodyPr/>
                    <a:lstStyle/>
                    <a:p>
                      <a:pPr algn="r"/>
                      <a:r>
                        <a:rPr lang="en-US" dirty="0"/>
                        <a:t>0.055000</a:t>
                      </a:r>
                    </a:p>
                  </a:txBody>
                  <a:tcPr>
                    <a:solidFill>
                      <a:srgbClr val="BDBCCD"/>
                    </a:solidFill>
                  </a:tcPr>
                </a:tc>
                <a:tc>
                  <a:txBody>
                    <a:bodyPr/>
                    <a:lstStyle/>
                    <a:p>
                      <a:pPr algn="r"/>
                      <a:r>
                        <a:rPr lang="en-US" dirty="0"/>
                        <a:t>0.305000</a:t>
                      </a:r>
                    </a:p>
                  </a:txBody>
                  <a:tcPr>
                    <a:solidFill>
                      <a:srgbClr val="BDBCCD"/>
                    </a:solidFill>
                  </a:tcPr>
                </a:tc>
                <a:tc>
                  <a:txBody>
                    <a:bodyPr/>
                    <a:lstStyle/>
                    <a:p>
                      <a:pPr algn="r"/>
                      <a:r>
                        <a:rPr lang="en-US" dirty="0"/>
                        <a:t>0.244000</a:t>
                      </a:r>
                    </a:p>
                  </a:txBody>
                  <a:tcPr>
                    <a:solidFill>
                      <a:srgbClr val="BDBCCD"/>
                    </a:solidFill>
                  </a:tcPr>
                </a:tc>
                <a:tc>
                  <a:txBody>
                    <a:bodyPr/>
                    <a:lstStyle/>
                    <a:p>
                      <a:pPr algn="r"/>
                      <a:r>
                        <a:rPr lang="en-US" dirty="0"/>
                        <a:t>Yes</a:t>
                      </a:r>
                    </a:p>
                  </a:txBody>
                  <a:tcPr>
                    <a:solidFill>
                      <a:srgbClr val="BDBCCD"/>
                    </a:solidFill>
                  </a:tcPr>
                </a:tc>
                <a:extLst>
                  <a:ext uri="{0D108BD9-81ED-4DB2-BD59-A6C34878D82A}">
                    <a16:rowId xmlns:a16="http://schemas.microsoft.com/office/drawing/2014/main" val="151406852"/>
                  </a:ext>
                </a:extLst>
              </a:tr>
              <a:tr h="349486">
                <a:tc>
                  <a:txBody>
                    <a:bodyPr/>
                    <a:lstStyle/>
                    <a:p>
                      <a:r>
                        <a:rPr lang="en-US" dirty="0">
                          <a:solidFill>
                            <a:schemeClr val="bg1"/>
                          </a:solidFill>
                        </a:rPr>
                        <a:t>Average of Comparison</a:t>
                      </a:r>
                    </a:p>
                  </a:txBody>
                  <a:tcPr>
                    <a:solidFill>
                      <a:srgbClr val="A6192E"/>
                    </a:solidFill>
                  </a:tcPr>
                </a:tc>
                <a:tc>
                  <a:txBody>
                    <a:bodyPr/>
                    <a:lstStyle/>
                    <a:p>
                      <a:r>
                        <a:rPr lang="en-US" dirty="0">
                          <a:solidFill>
                            <a:schemeClr val="bg1"/>
                          </a:solidFill>
                        </a:rPr>
                        <a:t>8.61%</a:t>
                      </a:r>
                    </a:p>
                  </a:txBody>
                  <a:tcPr>
                    <a:solidFill>
                      <a:srgbClr val="A6192E"/>
                    </a:solidFill>
                  </a:tcPr>
                </a:tc>
                <a:tc>
                  <a:txBody>
                    <a:bodyPr/>
                    <a:lstStyle/>
                    <a:p>
                      <a:pPr algn="r"/>
                      <a:r>
                        <a:rPr lang="en-US" dirty="0">
                          <a:solidFill>
                            <a:schemeClr val="bg1"/>
                          </a:solidFill>
                        </a:rPr>
                        <a:t>0.320568</a:t>
                      </a:r>
                    </a:p>
                  </a:txBody>
                  <a:tcPr>
                    <a:solidFill>
                      <a:srgbClr val="A6192E"/>
                    </a:solidFill>
                  </a:tcPr>
                </a:tc>
                <a:tc>
                  <a:txBody>
                    <a:bodyPr/>
                    <a:lstStyle/>
                    <a:p>
                      <a:pPr algn="r"/>
                      <a:r>
                        <a:rPr lang="en-US" dirty="0">
                          <a:solidFill>
                            <a:schemeClr val="bg1"/>
                          </a:solidFill>
                        </a:rPr>
                        <a:t>-</a:t>
                      </a:r>
                    </a:p>
                  </a:txBody>
                  <a:tcPr>
                    <a:solidFill>
                      <a:srgbClr val="A6192E"/>
                    </a:solidFill>
                  </a:tcPr>
                </a:tc>
                <a:tc>
                  <a:txBody>
                    <a:bodyPr/>
                    <a:lstStyle/>
                    <a:p>
                      <a:pPr algn="r"/>
                      <a:r>
                        <a:rPr lang="en-US" dirty="0">
                          <a:solidFill>
                            <a:schemeClr val="bg1"/>
                          </a:solidFill>
                        </a:rPr>
                        <a:t>0.118766</a:t>
                      </a:r>
                    </a:p>
                  </a:txBody>
                  <a:tcPr>
                    <a:solidFill>
                      <a:srgbClr val="A6192E"/>
                    </a:solidFill>
                  </a:tcPr>
                </a:tc>
                <a:tc>
                  <a:txBody>
                    <a:bodyPr/>
                    <a:lstStyle/>
                    <a:p>
                      <a:pPr algn="r"/>
                      <a:r>
                        <a:rPr lang="en-US" dirty="0">
                          <a:solidFill>
                            <a:schemeClr val="bg1"/>
                          </a:solidFill>
                        </a:rPr>
                        <a:t>0.439333</a:t>
                      </a:r>
                    </a:p>
                  </a:txBody>
                  <a:tcPr>
                    <a:solidFill>
                      <a:srgbClr val="A6192E"/>
                    </a:solidFill>
                  </a:tcPr>
                </a:tc>
                <a:tc>
                  <a:txBody>
                    <a:bodyPr/>
                    <a:lstStyle/>
                    <a:p>
                      <a:pPr algn="r"/>
                      <a:r>
                        <a:rPr lang="en-US" dirty="0">
                          <a:solidFill>
                            <a:schemeClr val="bg1"/>
                          </a:solidFill>
                        </a:rPr>
                        <a:t>0.408184</a:t>
                      </a:r>
                    </a:p>
                  </a:txBody>
                  <a:tcPr>
                    <a:solidFill>
                      <a:srgbClr val="A6192E"/>
                    </a:solidFill>
                  </a:tcPr>
                </a:tc>
                <a:tc>
                  <a:txBody>
                    <a:bodyPr/>
                    <a:lstStyle/>
                    <a:p>
                      <a:pPr algn="r"/>
                      <a:r>
                        <a:rPr lang="en-US" dirty="0">
                          <a:solidFill>
                            <a:schemeClr val="bg1"/>
                          </a:solidFill>
                        </a:rPr>
                        <a:t>-</a:t>
                      </a:r>
                    </a:p>
                  </a:txBody>
                  <a:tcPr>
                    <a:solidFill>
                      <a:srgbClr val="A6192E"/>
                    </a:solidFill>
                  </a:tcPr>
                </a:tc>
                <a:extLst>
                  <a:ext uri="{0D108BD9-81ED-4DB2-BD59-A6C34878D82A}">
                    <a16:rowId xmlns:a16="http://schemas.microsoft.com/office/drawing/2014/main" val="900256943"/>
                  </a:ext>
                </a:extLst>
              </a:tr>
              <a:tr h="349486">
                <a:tc>
                  <a:txBody>
                    <a:bodyPr/>
                    <a:lstStyle/>
                    <a:p>
                      <a:r>
                        <a:rPr lang="en-US" dirty="0"/>
                        <a:t>Prosper (FY2023-2024)</a:t>
                      </a:r>
                    </a:p>
                  </a:txBody>
                  <a:tcPr>
                    <a:solidFill>
                      <a:srgbClr val="BDBCCD"/>
                    </a:solidFill>
                  </a:tcPr>
                </a:tc>
                <a:tc>
                  <a:txBody>
                    <a:bodyPr/>
                    <a:lstStyle/>
                    <a:p>
                      <a:r>
                        <a:rPr lang="en-US" dirty="0"/>
                        <a:t>15.0%</a:t>
                      </a:r>
                    </a:p>
                  </a:txBody>
                  <a:tcPr>
                    <a:solidFill>
                      <a:srgbClr val="BDBCCD"/>
                    </a:solidFill>
                  </a:tcPr>
                </a:tc>
                <a:tc>
                  <a:txBody>
                    <a:bodyPr/>
                    <a:lstStyle/>
                    <a:p>
                      <a:pPr algn="r"/>
                      <a:r>
                        <a:rPr lang="en-US" dirty="0"/>
                        <a:t>0.230742</a:t>
                      </a:r>
                    </a:p>
                  </a:txBody>
                  <a:tcPr>
                    <a:solidFill>
                      <a:srgbClr val="BDBCCD"/>
                    </a:solidFill>
                  </a:tcPr>
                </a:tc>
                <a:tc>
                  <a:txBody>
                    <a:bodyPr/>
                    <a:lstStyle/>
                    <a:p>
                      <a:pPr algn="r"/>
                      <a:r>
                        <a:rPr lang="en-US" dirty="0"/>
                        <a:t>0.102</a:t>
                      </a:r>
                    </a:p>
                  </a:txBody>
                  <a:tcPr>
                    <a:solidFill>
                      <a:srgbClr val="BDBCCD"/>
                    </a:solidFill>
                  </a:tcPr>
                </a:tc>
                <a:tc>
                  <a:txBody>
                    <a:bodyPr/>
                    <a:lstStyle/>
                    <a:p>
                      <a:pPr algn="r"/>
                      <a:r>
                        <a:rPr lang="en-US" dirty="0"/>
                        <a:t>0.177258</a:t>
                      </a:r>
                    </a:p>
                  </a:txBody>
                  <a:tcPr>
                    <a:solidFill>
                      <a:srgbClr val="BDBCCD"/>
                    </a:solidFill>
                  </a:tcPr>
                </a:tc>
                <a:tc>
                  <a:txBody>
                    <a:bodyPr/>
                    <a:lstStyle/>
                    <a:p>
                      <a:pPr algn="r"/>
                      <a:r>
                        <a:rPr lang="en-US" dirty="0"/>
                        <a:t>0.51</a:t>
                      </a:r>
                    </a:p>
                  </a:txBody>
                  <a:tcPr>
                    <a:solidFill>
                      <a:srgbClr val="BDBCCD"/>
                    </a:solidFill>
                  </a:tcPr>
                </a:tc>
                <a:tc>
                  <a:txBody>
                    <a:bodyPr/>
                    <a:lstStyle/>
                    <a:p>
                      <a:pPr algn="r"/>
                      <a:r>
                        <a:rPr lang="en-US" dirty="0"/>
                        <a:t>0.4335</a:t>
                      </a:r>
                    </a:p>
                  </a:txBody>
                  <a:tcPr>
                    <a:solidFill>
                      <a:srgbClr val="BDBCCD"/>
                    </a:solidFill>
                  </a:tcPr>
                </a:tc>
                <a:tc>
                  <a:txBody>
                    <a:bodyPr/>
                    <a:lstStyle/>
                    <a:p>
                      <a:pPr algn="r"/>
                      <a:r>
                        <a:rPr lang="en-US" dirty="0"/>
                        <a:t>Yes</a:t>
                      </a:r>
                    </a:p>
                  </a:txBody>
                  <a:tcPr>
                    <a:solidFill>
                      <a:srgbClr val="BDBCCD"/>
                    </a:solidFill>
                  </a:tcPr>
                </a:tc>
                <a:extLst>
                  <a:ext uri="{0D108BD9-81ED-4DB2-BD59-A6C34878D82A}">
                    <a16:rowId xmlns:a16="http://schemas.microsoft.com/office/drawing/2014/main" val="2975845675"/>
                  </a:ext>
                </a:extLst>
              </a:tr>
              <a:tr h="349486">
                <a:tc>
                  <a:txBody>
                    <a:bodyPr/>
                    <a:lstStyle/>
                    <a:p>
                      <a:r>
                        <a:rPr lang="en-US" dirty="0"/>
                        <a:t>Prosper (FY2024-2025)</a:t>
                      </a:r>
                    </a:p>
                  </a:txBody>
                  <a:tcPr>
                    <a:solidFill>
                      <a:srgbClr val="497B55"/>
                    </a:solidFill>
                  </a:tcPr>
                </a:tc>
                <a:tc>
                  <a:txBody>
                    <a:bodyPr/>
                    <a:lstStyle/>
                    <a:p>
                      <a:r>
                        <a:rPr lang="en-US" dirty="0"/>
                        <a:t>17.5%</a:t>
                      </a:r>
                    </a:p>
                  </a:txBody>
                  <a:tcPr>
                    <a:solidFill>
                      <a:srgbClr val="497B55"/>
                    </a:solidFill>
                  </a:tcPr>
                </a:tc>
                <a:tc>
                  <a:txBody>
                    <a:bodyPr/>
                    <a:lstStyle/>
                    <a:p>
                      <a:pPr algn="r"/>
                      <a:r>
                        <a:rPr lang="en-US" dirty="0"/>
                        <a:t>0.224608</a:t>
                      </a:r>
                    </a:p>
                  </a:txBody>
                  <a:tcPr>
                    <a:solidFill>
                      <a:srgbClr val="497B55"/>
                    </a:solidFill>
                  </a:tcPr>
                </a:tc>
                <a:tc>
                  <a:txBody>
                    <a:bodyPr/>
                    <a:lstStyle/>
                    <a:p>
                      <a:pPr algn="r"/>
                      <a:r>
                        <a:rPr lang="en-US" dirty="0"/>
                        <a:t>0.10</a:t>
                      </a:r>
                    </a:p>
                  </a:txBody>
                  <a:tcPr>
                    <a:solidFill>
                      <a:srgbClr val="497B55"/>
                    </a:solidFill>
                  </a:tcPr>
                </a:tc>
                <a:tc>
                  <a:txBody>
                    <a:bodyPr/>
                    <a:lstStyle/>
                    <a:p>
                      <a:pPr algn="r"/>
                      <a:r>
                        <a:rPr lang="en-US" dirty="0"/>
                        <a:t>0.180392</a:t>
                      </a:r>
                    </a:p>
                  </a:txBody>
                  <a:tcPr>
                    <a:solidFill>
                      <a:srgbClr val="497B55"/>
                    </a:solidFill>
                  </a:tcPr>
                </a:tc>
                <a:tc>
                  <a:txBody>
                    <a:bodyPr/>
                    <a:lstStyle/>
                    <a:p>
                      <a:pPr algn="r"/>
                      <a:r>
                        <a:rPr lang="en-US" dirty="0"/>
                        <a:t>0.505</a:t>
                      </a:r>
                    </a:p>
                  </a:txBody>
                  <a:tcPr>
                    <a:solidFill>
                      <a:srgbClr val="497B55"/>
                    </a:solidFill>
                  </a:tcPr>
                </a:tc>
                <a:tc>
                  <a:txBody>
                    <a:bodyPr/>
                    <a:lstStyle/>
                    <a:p>
                      <a:pPr algn="r"/>
                      <a:r>
                        <a:rPr lang="en-US" dirty="0"/>
                        <a:t>0.416625</a:t>
                      </a:r>
                    </a:p>
                  </a:txBody>
                  <a:tcPr>
                    <a:solidFill>
                      <a:srgbClr val="497B55"/>
                    </a:solidFill>
                  </a:tcPr>
                </a:tc>
                <a:tc>
                  <a:txBody>
                    <a:bodyPr/>
                    <a:lstStyle/>
                    <a:p>
                      <a:pPr algn="r"/>
                      <a:r>
                        <a:rPr lang="en-US" dirty="0"/>
                        <a:t>Yes</a:t>
                      </a:r>
                    </a:p>
                  </a:txBody>
                  <a:tcPr>
                    <a:solidFill>
                      <a:srgbClr val="497B55"/>
                    </a:solidFill>
                  </a:tcPr>
                </a:tc>
                <a:extLst>
                  <a:ext uri="{0D108BD9-81ED-4DB2-BD59-A6C34878D82A}">
                    <a16:rowId xmlns:a16="http://schemas.microsoft.com/office/drawing/2014/main" val="4247467940"/>
                  </a:ext>
                </a:extLst>
              </a:tr>
            </a:tbl>
          </a:graphicData>
        </a:graphic>
      </p:graphicFrame>
    </p:spTree>
    <p:extLst>
      <p:ext uri="{BB962C8B-B14F-4D97-AF65-F5344CB8AC3E}">
        <p14:creationId xmlns:p14="http://schemas.microsoft.com/office/powerpoint/2010/main" val="2001821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3214B3F-90EC-A0E0-E74C-D46D65A6CDEC}"/>
              </a:ext>
            </a:extLst>
          </p:cNvPr>
          <p:cNvGraphicFramePr/>
          <p:nvPr>
            <p:extLst>
              <p:ext uri="{D42A27DB-BD31-4B8C-83A1-F6EECF244321}">
                <p14:modId xmlns:p14="http://schemas.microsoft.com/office/powerpoint/2010/main" val="142989512"/>
              </p:ext>
            </p:extLst>
          </p:nvPr>
        </p:nvGraphicFramePr>
        <p:xfrm>
          <a:off x="-584200" y="1405467"/>
          <a:ext cx="6870700" cy="4703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F73996C-9F6A-EF1D-CEC2-3F9A0572E2A2}"/>
              </a:ext>
            </a:extLst>
          </p:cNvPr>
          <p:cNvGraphicFramePr/>
          <p:nvPr>
            <p:extLst>
              <p:ext uri="{D42A27DB-BD31-4B8C-83A1-F6EECF244321}">
                <p14:modId xmlns:p14="http://schemas.microsoft.com/office/powerpoint/2010/main" val="3915981620"/>
              </p:ext>
            </p:extLst>
          </p:nvPr>
        </p:nvGraphicFramePr>
        <p:xfrm>
          <a:off x="5491921" y="1405467"/>
          <a:ext cx="6870700" cy="50461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E40CC93-8673-B159-8931-05F095C077AC}"/>
              </a:ext>
            </a:extLst>
          </p:cNvPr>
          <p:cNvSpPr txBox="1"/>
          <p:nvPr/>
        </p:nvSpPr>
        <p:spPr>
          <a:xfrm>
            <a:off x="4379843" y="132522"/>
            <a:ext cx="3324243" cy="769441"/>
          </a:xfrm>
          <a:prstGeom prst="rect">
            <a:avLst/>
          </a:prstGeom>
          <a:noFill/>
        </p:spPr>
        <p:txBody>
          <a:bodyPr wrap="none" rtlCol="0">
            <a:spAutoFit/>
          </a:bodyPr>
          <a:lstStyle/>
          <a:p>
            <a:r>
              <a:rPr lang="en-US" sz="4400" dirty="0">
                <a:solidFill>
                  <a:schemeClr val="bg1"/>
                </a:solidFill>
              </a:rPr>
              <a:t>Total Tax Rate</a:t>
            </a:r>
            <a:endParaRPr lang="en-US" dirty="0">
              <a:solidFill>
                <a:schemeClr val="bg1"/>
              </a:solidFill>
            </a:endParaRPr>
          </a:p>
        </p:txBody>
      </p:sp>
    </p:spTree>
    <p:extLst>
      <p:ext uri="{BB962C8B-B14F-4D97-AF65-F5344CB8AC3E}">
        <p14:creationId xmlns:p14="http://schemas.microsoft.com/office/powerpoint/2010/main" val="2610409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DC157-0CDA-7340-DAFC-B0379168C067}"/>
              </a:ext>
            </a:extLst>
          </p:cNvPr>
          <p:cNvSpPr txBox="1">
            <a:spLocks noGrp="1"/>
          </p:cNvSpPr>
          <p:nvPr>
            <p:ph type="title"/>
          </p:nvPr>
        </p:nvSpPr>
        <p:spPr>
          <a:xfrm>
            <a:off x="838203" y="1286953"/>
            <a:ext cx="10515600" cy="660718"/>
          </a:xfrm>
        </p:spPr>
        <p:txBody>
          <a:bodyPr anchorCtr="1"/>
          <a:lstStyle/>
          <a:p>
            <a:pPr lvl="0" algn="ctr"/>
            <a:r>
              <a:rPr lang="en-US" dirty="0"/>
              <a:t>Budget Timeline</a:t>
            </a:r>
          </a:p>
        </p:txBody>
      </p:sp>
      <p:sp>
        <p:nvSpPr>
          <p:cNvPr id="3" name="TextBox 2">
            <a:extLst>
              <a:ext uri="{FF2B5EF4-FFF2-40B4-BE49-F238E27FC236}">
                <a16:creationId xmlns:a16="http://schemas.microsoft.com/office/drawing/2014/main" id="{329AC850-B23F-F0B3-3762-033604F9BF1E}"/>
              </a:ext>
            </a:extLst>
          </p:cNvPr>
          <p:cNvSpPr txBox="1"/>
          <p:nvPr/>
        </p:nvSpPr>
        <p:spPr>
          <a:xfrm>
            <a:off x="196312" y="2067632"/>
            <a:ext cx="11799371" cy="5509195"/>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000" b="0" i="0" u="none" strike="noStrike" kern="1200" cap="none" spc="0" normalizeH="0" baseline="0" noProof="0" dirty="0">
                <a:ln>
                  <a:noFill/>
                </a:ln>
                <a:solidFill>
                  <a:srgbClr val="000000"/>
                </a:solidFill>
                <a:effectLst/>
                <a:uLnTx/>
                <a:uFillTx/>
                <a:latin typeface="Arial" pitchFamily="34"/>
                <a:ea typeface="+mn-ea"/>
                <a:cs typeface="Arial" pitchFamily="34"/>
              </a:rPr>
              <a:t>February 27, 2024			Multi-Year Budget Projections</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000" b="0" i="0" u="none" strike="noStrike" kern="1200" cap="none" spc="0" normalizeH="0" baseline="0" noProof="0" dirty="0">
              <a:ln>
                <a:noFill/>
              </a:ln>
              <a:solidFill>
                <a:srgbClr val="000000"/>
              </a:solidFill>
              <a:effectLst/>
              <a:uLnTx/>
              <a:uFillTx/>
              <a:latin typeface="Arial" pitchFamily="34"/>
              <a:ea typeface="+mn-ea"/>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000" b="0" i="0" u="none" strike="noStrike" kern="1200" cap="none" spc="0" normalizeH="0" baseline="0" noProof="0" dirty="0">
                <a:ln>
                  <a:noFill/>
                </a:ln>
                <a:solidFill>
                  <a:srgbClr val="000000"/>
                </a:solidFill>
                <a:effectLst/>
                <a:uLnTx/>
                <a:uFillTx/>
                <a:latin typeface="Arial" pitchFamily="34"/>
                <a:ea typeface="+mn-ea"/>
                <a:cs typeface="Arial" pitchFamily="34"/>
              </a:rPr>
              <a:t>May 28, 2024				Adopted Strategic Vision Priorities</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000" b="0" i="0" u="none" strike="noStrike" kern="1200" cap="none" spc="0" normalizeH="0" baseline="0" noProof="0" dirty="0">
              <a:ln>
                <a:noFill/>
              </a:ln>
              <a:solidFill>
                <a:srgbClr val="000000"/>
              </a:solidFill>
              <a:effectLst/>
              <a:uLnTx/>
              <a:uFillTx/>
              <a:latin typeface="Arial" pitchFamily="34"/>
              <a:ea typeface="+mn-ea"/>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000" b="0" i="0" u="none" strike="noStrike" kern="1200" cap="none" spc="0" normalizeH="0" baseline="0" noProof="0" dirty="0">
                <a:ln>
                  <a:noFill/>
                </a:ln>
                <a:solidFill>
                  <a:srgbClr val="000000"/>
                </a:solidFill>
                <a:effectLst/>
                <a:uLnTx/>
                <a:uFillTx/>
                <a:latin typeface="Arial" pitchFamily="34"/>
                <a:ea typeface="+mn-ea"/>
                <a:cs typeface="Arial" pitchFamily="34"/>
              </a:rPr>
              <a:t>Spring/Summer 2024			Sub-Committee Meetings on Capital Project 							Prioritization, Debt Issuance, Market Adjustments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000" b="0" i="0" u="none" strike="noStrike" kern="1200" cap="none" spc="0" normalizeH="0" baseline="0" noProof="0" dirty="0">
              <a:ln>
                <a:noFill/>
              </a:ln>
              <a:solidFill>
                <a:srgbClr val="000000"/>
              </a:solidFill>
              <a:effectLst/>
              <a:uLnTx/>
              <a:uFillTx/>
              <a:latin typeface="Arial" pitchFamily="34"/>
              <a:ea typeface="+mn-ea"/>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000" b="0" i="0" u="none" strike="noStrike" kern="1200" cap="none" spc="0" normalizeH="0" baseline="0" noProof="0" dirty="0">
                <a:ln>
                  <a:noFill/>
                </a:ln>
                <a:solidFill>
                  <a:srgbClr val="000000"/>
                </a:solidFill>
                <a:effectLst/>
                <a:uLnTx/>
                <a:uFillTx/>
                <a:latin typeface="Arial" pitchFamily="34"/>
                <a:ea typeface="+mn-ea"/>
                <a:cs typeface="Arial" pitchFamily="34"/>
              </a:rPr>
              <a:t>July 25, 2024				Certified Rolls</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000" b="0" i="0" u="none" strike="noStrike" kern="1200" cap="none" spc="0" normalizeH="0" baseline="0" noProof="0" dirty="0">
              <a:ln>
                <a:noFill/>
              </a:ln>
              <a:solidFill>
                <a:srgbClr val="000000"/>
              </a:solidFill>
              <a:effectLst/>
              <a:uLnTx/>
              <a:uFillTx/>
              <a:latin typeface="Arial" pitchFamily="34"/>
              <a:ea typeface="+mn-ea"/>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000" b="0" i="0" u="none" strike="noStrike" kern="1200" cap="none" spc="0" normalizeH="0" baseline="0" noProof="0" dirty="0">
                <a:ln>
                  <a:noFill/>
                </a:ln>
                <a:solidFill>
                  <a:srgbClr val="000000"/>
                </a:solidFill>
                <a:effectLst/>
                <a:uLnTx/>
                <a:uFillTx/>
                <a:latin typeface="Arial" pitchFamily="34"/>
                <a:ea typeface="+mn-ea"/>
                <a:cs typeface="Arial" pitchFamily="34"/>
              </a:rPr>
              <a:t>July 30, 2024				Budget Workshop at Council Work Session</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000" b="0" i="0" u="none" strike="noStrike" kern="1200" cap="none" spc="0" normalizeH="0" baseline="0" noProof="0" dirty="0">
              <a:ln>
                <a:noFill/>
              </a:ln>
              <a:solidFill>
                <a:srgbClr val="000000"/>
              </a:solidFill>
              <a:effectLst/>
              <a:uLnTx/>
              <a:uFillTx/>
              <a:latin typeface="Arial" pitchFamily="34"/>
              <a:ea typeface="+mn-ea"/>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000" b="0" i="0" u="none" strike="noStrike" kern="1200" cap="none" spc="0" normalizeH="0" baseline="0" noProof="0" dirty="0">
                <a:ln>
                  <a:noFill/>
                </a:ln>
                <a:solidFill>
                  <a:srgbClr val="000000"/>
                </a:solidFill>
                <a:effectLst/>
                <a:uLnTx/>
                <a:uFillTx/>
                <a:latin typeface="Arial" pitchFamily="34"/>
                <a:ea typeface="+mn-ea"/>
                <a:cs typeface="Arial" pitchFamily="34"/>
              </a:rPr>
              <a:t>August 13, 2024			Presentation of Preliminary Budget, 								Passage of all items needed to begin 								Budget Adoption Process.</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dirty="0">
              <a:ln>
                <a:noFill/>
              </a:ln>
              <a:solidFill>
                <a:srgbClr val="000000"/>
              </a:solidFill>
              <a:effectLst/>
              <a:uLnTx/>
              <a:uFillTx/>
              <a:latin typeface="Arial" pitchFamily="34"/>
              <a:ea typeface="+mn-ea"/>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dirty="0">
              <a:ln>
                <a:noFill/>
              </a:ln>
              <a:solidFill>
                <a:srgbClr val="000000"/>
              </a:solidFill>
              <a:effectLst/>
              <a:uLnTx/>
              <a:uFillTx/>
              <a:latin typeface="Arial" pitchFamily="34"/>
              <a:ea typeface="+mn-ea"/>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dirty="0">
              <a:ln>
                <a:noFill/>
              </a:ln>
              <a:solidFill>
                <a:srgbClr val="000000"/>
              </a:solidFill>
              <a:effectLst/>
              <a:uLnTx/>
              <a:uFillTx/>
              <a:latin typeface="Arial" pitchFamily="34"/>
              <a:ea typeface="+mn-ea"/>
              <a:cs typeface="Arial" pitchFamily="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D64CA-F705-627E-BB5A-0A5E93FFA5D3}"/>
              </a:ext>
            </a:extLst>
          </p:cNvPr>
          <p:cNvSpPr txBox="1">
            <a:spLocks noGrp="1"/>
          </p:cNvSpPr>
          <p:nvPr>
            <p:ph type="title"/>
          </p:nvPr>
        </p:nvSpPr>
        <p:spPr>
          <a:xfrm>
            <a:off x="838203" y="1259631"/>
            <a:ext cx="10515600" cy="671398"/>
          </a:xfrm>
        </p:spPr>
        <p:txBody>
          <a:bodyPr anchorCtr="1"/>
          <a:lstStyle/>
          <a:p>
            <a:pPr lvl="0" algn="ctr"/>
            <a:r>
              <a:rPr lang="en-US" dirty="0"/>
              <a:t>Budget Timeline</a:t>
            </a:r>
          </a:p>
        </p:txBody>
      </p:sp>
      <p:sp>
        <p:nvSpPr>
          <p:cNvPr id="3" name="TextBox 4">
            <a:extLst>
              <a:ext uri="{FF2B5EF4-FFF2-40B4-BE49-F238E27FC236}">
                <a16:creationId xmlns:a16="http://schemas.microsoft.com/office/drawing/2014/main" id="{4712662C-03B1-7F07-6EF0-AD964C42DC1C}"/>
              </a:ext>
            </a:extLst>
          </p:cNvPr>
          <p:cNvSpPr txBox="1"/>
          <p:nvPr/>
        </p:nvSpPr>
        <p:spPr>
          <a:xfrm>
            <a:off x="233263" y="2433977"/>
            <a:ext cx="11725470" cy="2893100"/>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600" b="0" i="0" u="none" strike="noStrike" kern="1200" cap="none" spc="0" normalizeH="0" baseline="0" noProof="0" dirty="0">
                <a:ln>
                  <a:noFill/>
                </a:ln>
                <a:solidFill>
                  <a:srgbClr val="000000"/>
                </a:solidFill>
                <a:effectLst/>
                <a:uLnTx/>
                <a:uFillTx/>
                <a:latin typeface="Arial" pitchFamily="34"/>
                <a:ea typeface="+mn-ea"/>
                <a:cs typeface="Arial" pitchFamily="34"/>
              </a:rPr>
              <a:t>Before August 23, 2024		Sub-Committee Meetings per Council Direction</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600" b="0" i="0" u="none" strike="noStrike" kern="1200" cap="none" spc="0" normalizeH="0" baseline="0" noProof="0" dirty="0">
              <a:ln>
                <a:noFill/>
              </a:ln>
              <a:solidFill>
                <a:srgbClr val="000000"/>
              </a:solidFill>
              <a:effectLst/>
              <a:uLnTx/>
              <a:uFillTx/>
              <a:latin typeface="Arial" pitchFamily="34"/>
              <a:ea typeface="+mn-ea"/>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600" b="0" i="0" u="none" strike="noStrike" kern="1200" cap="none" spc="0" normalizeH="0" baseline="0" noProof="0" dirty="0">
                <a:ln>
                  <a:noFill/>
                </a:ln>
                <a:solidFill>
                  <a:srgbClr val="000000"/>
                </a:solidFill>
                <a:effectLst/>
                <a:uLnTx/>
                <a:uFillTx/>
                <a:latin typeface="Arial" pitchFamily="34"/>
                <a:ea typeface="+mn-ea"/>
                <a:cs typeface="Arial" pitchFamily="34"/>
              </a:rPr>
              <a:t>August 29, 2024			Budget Town Hall Meeting</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600" b="0" i="0" u="none" strike="noStrike" kern="1200" cap="none" spc="0" normalizeH="0" baseline="0" noProof="0" dirty="0">
              <a:ln>
                <a:noFill/>
              </a:ln>
              <a:solidFill>
                <a:srgbClr val="000000"/>
              </a:solidFill>
              <a:effectLst/>
              <a:uLnTx/>
              <a:uFillTx/>
              <a:latin typeface="Arial" pitchFamily="34"/>
              <a:ea typeface="+mn-ea"/>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600" b="0" i="0" u="none" strike="noStrike" kern="1200" cap="none" spc="0" normalizeH="0" baseline="0" noProof="0" dirty="0">
                <a:ln>
                  <a:noFill/>
                </a:ln>
                <a:solidFill>
                  <a:srgbClr val="000000"/>
                </a:solidFill>
                <a:effectLst/>
                <a:uLnTx/>
                <a:uFillTx/>
                <a:latin typeface="Arial" pitchFamily="34"/>
                <a:ea typeface="+mn-ea"/>
                <a:cs typeface="Arial" pitchFamily="34"/>
              </a:rPr>
              <a:t>September 10, 2024		Budget Public Hearing, Final Changes (if any) 					and Adoption; Tax Rate Public Hearing and 						Adoption; Tax Increase Ratification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D15D-AD3A-A3B4-95F9-4B270C08FC49}"/>
              </a:ext>
            </a:extLst>
          </p:cNvPr>
          <p:cNvSpPr txBox="1">
            <a:spLocks noGrp="1"/>
          </p:cNvSpPr>
          <p:nvPr>
            <p:ph type="title"/>
          </p:nvPr>
        </p:nvSpPr>
        <p:spPr>
          <a:xfrm>
            <a:off x="838203" y="1290318"/>
            <a:ext cx="10515600" cy="799341"/>
          </a:xfrm>
        </p:spPr>
        <p:txBody>
          <a:bodyPr anchorCtr="1"/>
          <a:lstStyle/>
          <a:p>
            <a:pPr lvl="0" algn="ctr"/>
            <a:r>
              <a:rPr lang="en-US"/>
              <a:t>Budget in Brief</a:t>
            </a:r>
          </a:p>
        </p:txBody>
      </p:sp>
      <p:sp>
        <p:nvSpPr>
          <p:cNvPr id="3" name="TextBox 3">
            <a:extLst>
              <a:ext uri="{FF2B5EF4-FFF2-40B4-BE49-F238E27FC236}">
                <a16:creationId xmlns:a16="http://schemas.microsoft.com/office/drawing/2014/main" id="{D4715B38-45CA-6D9C-FA96-52DDFBA29921}"/>
              </a:ext>
            </a:extLst>
          </p:cNvPr>
          <p:cNvSpPr txBox="1"/>
          <p:nvPr/>
        </p:nvSpPr>
        <p:spPr>
          <a:xfrm>
            <a:off x="478971" y="2089650"/>
            <a:ext cx="11234053" cy="4524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000000"/>
                </a:solidFill>
                <a:effectLst/>
                <a:uLnTx/>
                <a:uFillTx/>
                <a:latin typeface="Arial" pitchFamily="34"/>
                <a:ea typeface="+mn-ea"/>
                <a:cs typeface="Arial" pitchFamily="34"/>
              </a:rPr>
              <a:t>Total FY 2024-2025 Preliminary Budget Operating Appropriations $102,622,254 including: </a:t>
            </a:r>
          </a:p>
          <a:p>
            <a:pPr marL="342900" marR="0" lvl="0" indent="-34290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000000"/>
                </a:solidFill>
                <a:effectLst/>
                <a:uLnTx/>
                <a:uFillTx/>
                <a:latin typeface="Arial" pitchFamily="34"/>
                <a:ea typeface="+mn-ea"/>
                <a:cs typeface="Arial" pitchFamily="34"/>
              </a:rPr>
              <a:t>$52,819,628 for General Fund operations and maintenance, </a:t>
            </a:r>
          </a:p>
          <a:p>
            <a:pPr marL="342900" marR="0" lvl="0" indent="-34290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000000"/>
                </a:solidFill>
                <a:effectLst/>
                <a:uLnTx/>
                <a:uFillTx/>
                <a:latin typeface="Arial" pitchFamily="34"/>
                <a:ea typeface="+mn-ea"/>
                <a:cs typeface="Arial" pitchFamily="34"/>
              </a:rPr>
              <a:t>$3,346,035 for the Crime Control and Prevention Special Purpose District, </a:t>
            </a:r>
          </a:p>
          <a:p>
            <a:pPr marL="342900" marR="0" lvl="0" indent="-34290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000000"/>
                </a:solidFill>
                <a:effectLst/>
                <a:uLnTx/>
                <a:uFillTx/>
                <a:latin typeface="Arial" pitchFamily="34"/>
                <a:ea typeface="+mn-ea"/>
                <a:cs typeface="Arial" pitchFamily="34"/>
              </a:rPr>
              <a:t>$3,544,260 for the Fire Control, and Emergency Medical Services Special   Purpose District, </a:t>
            </a:r>
          </a:p>
          <a:p>
            <a:pPr marL="342900" marR="0" lvl="0" indent="-34290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000000"/>
                </a:solidFill>
                <a:effectLst/>
                <a:uLnTx/>
                <a:uFillTx/>
                <a:latin typeface="Arial" pitchFamily="34"/>
                <a:ea typeface="+mn-ea"/>
                <a:cs typeface="Arial" pitchFamily="34"/>
              </a:rPr>
              <a:t>$42,912,331 for the Town’s Enterprise Funds including Solid Waste, Water, and Sewer utilities as well as the Storm Drainage Utility Fund.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dirty="0">
              <a:ln>
                <a:noFill/>
              </a:ln>
              <a:solidFill>
                <a:srgbClr val="000000"/>
              </a:solidFill>
              <a:effectLst/>
              <a:uLnTx/>
              <a:uFillTx/>
              <a:latin typeface="Arial" pitchFamily="34"/>
              <a:ea typeface="+mn-ea"/>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000000"/>
                </a:solidFill>
                <a:effectLst/>
                <a:uLnTx/>
                <a:uFillTx/>
                <a:latin typeface="Arial" pitchFamily="34"/>
                <a:ea typeface="+mn-ea"/>
                <a:cs typeface="Arial" pitchFamily="34"/>
              </a:rPr>
              <a:t>General Debt Service Appropriations for the coming fiscal year are $18,526,992.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dirty="0">
              <a:ln>
                <a:noFill/>
              </a:ln>
              <a:solidFill>
                <a:srgbClr val="000000"/>
              </a:solidFill>
              <a:effectLst/>
              <a:uLnTx/>
              <a:uFillTx/>
              <a:latin typeface="Arial" pitchFamily="34"/>
              <a:ea typeface="+mn-ea"/>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000000"/>
                </a:solidFill>
                <a:effectLst/>
                <a:uLnTx/>
                <a:uFillTx/>
                <a:latin typeface="Arial" pitchFamily="34"/>
                <a:ea typeface="+mn-ea"/>
                <a:cs typeface="Arial" pitchFamily="34"/>
              </a:rPr>
              <a:t>Governmental Capital Projects added for the year total $51.4 million.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C83C-A66C-D8D2-C261-E4A8826BC4DD}"/>
              </a:ext>
            </a:extLst>
          </p:cNvPr>
          <p:cNvSpPr txBox="1">
            <a:spLocks noGrp="1"/>
          </p:cNvSpPr>
          <p:nvPr>
            <p:ph type="title"/>
          </p:nvPr>
        </p:nvSpPr>
        <p:spPr/>
        <p:txBody>
          <a:bodyPr anchorCtr="1"/>
          <a:lstStyle/>
          <a:p>
            <a:pPr lvl="0" algn="ctr"/>
            <a:r>
              <a:rPr lang="en-US"/>
              <a:t>Key General Fund Revenue Drivers</a:t>
            </a:r>
          </a:p>
        </p:txBody>
      </p:sp>
      <p:sp>
        <p:nvSpPr>
          <p:cNvPr id="3" name="TextBox 3">
            <a:extLst>
              <a:ext uri="{FF2B5EF4-FFF2-40B4-BE49-F238E27FC236}">
                <a16:creationId xmlns:a16="http://schemas.microsoft.com/office/drawing/2014/main" id="{F59ABCD5-D198-260B-4519-C8777B18559D}"/>
              </a:ext>
            </a:extLst>
          </p:cNvPr>
          <p:cNvSpPr txBox="1"/>
          <p:nvPr/>
        </p:nvSpPr>
        <p:spPr>
          <a:xfrm>
            <a:off x="298579" y="1852327"/>
            <a:ext cx="11411337" cy="4154984"/>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000000"/>
                </a:solidFill>
                <a:effectLst/>
                <a:uLnTx/>
                <a:uFillTx/>
                <a:latin typeface="Arial" pitchFamily="34"/>
                <a:ea typeface="+mn-ea"/>
                <a:cs typeface="+mn-cs"/>
              </a:rPr>
              <a:t>For FY 2024-2025, General Fund revenues are expected to total $51,207,806 which is an increase of 7.04% over the previous year’s amended budget. This additional revenue is from increased property tax, sales tax, and franchise fees.</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dirty="0">
              <a:ln>
                <a:noFill/>
              </a:ln>
              <a:solidFill>
                <a:srgbClr val="000000"/>
              </a:solidFill>
              <a:effectLst/>
              <a:uLnTx/>
              <a:uFillTx/>
              <a:latin typeface="Arial" pitchFamily="3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000000"/>
                </a:solidFill>
                <a:effectLst/>
                <a:uLnTx/>
                <a:uFillTx/>
                <a:latin typeface="Arial" pitchFamily="34"/>
                <a:ea typeface="+mn-ea"/>
                <a:cs typeface="+mn-cs"/>
              </a:rPr>
              <a:t>The Preliminary Budget reflects 10.6% growth from FY 2023-2024 year-end projected sales tax receipts. This is the seventh year for the Special Purpose Districts that receive sales tax that had been previously reported in the General Fund. The General Fund is projecting sales tax revenue of $12,659,839 for FY 2024-2025.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dirty="0">
              <a:ln>
                <a:noFill/>
              </a:ln>
              <a:solidFill>
                <a:srgbClr val="000000"/>
              </a:solidFill>
              <a:effectLst/>
              <a:uLnTx/>
              <a:uFillTx/>
              <a:latin typeface="Arial" pitchFamily="3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00B1-2196-3DBC-3500-CC4887FA0473}"/>
              </a:ext>
            </a:extLst>
          </p:cNvPr>
          <p:cNvSpPr txBox="1">
            <a:spLocks/>
          </p:cNvSpPr>
          <p:nvPr/>
        </p:nvSpPr>
        <p:spPr>
          <a:xfrm>
            <a:off x="4219448" y="189930"/>
            <a:ext cx="5576824" cy="799338"/>
          </a:xfrm>
          <a:prstGeom prst="rect">
            <a:avLst/>
          </a:prstGeom>
        </p:spPr>
        <p:txBody>
          <a:bodyPr/>
          <a:lstStyle>
            <a:lvl1pPr algn="l" defTabSz="914400" rtl="0" eaLnBrk="1" latinLnBrk="0" hangingPunct="1">
              <a:lnSpc>
                <a:spcPct val="90000"/>
              </a:lnSpc>
              <a:spcBef>
                <a:spcPct val="0"/>
              </a:spcBef>
              <a:buNone/>
              <a:defRPr sz="4000" kern="1200">
                <a:solidFill>
                  <a:srgbClr val="00205B"/>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General Fund Staffing</a:t>
            </a:r>
          </a:p>
        </p:txBody>
      </p:sp>
      <p:graphicFrame>
        <p:nvGraphicFramePr>
          <p:cNvPr id="3" name="Table 2">
            <a:extLst>
              <a:ext uri="{FF2B5EF4-FFF2-40B4-BE49-F238E27FC236}">
                <a16:creationId xmlns:a16="http://schemas.microsoft.com/office/drawing/2014/main" id="{61C3C389-ED05-E069-16B5-7CA5756CEBAA}"/>
              </a:ext>
            </a:extLst>
          </p:cNvPr>
          <p:cNvGraphicFramePr>
            <a:graphicFrameLocks noGrp="1"/>
          </p:cNvGraphicFramePr>
          <p:nvPr/>
        </p:nvGraphicFramePr>
        <p:xfrm>
          <a:off x="403059" y="1443790"/>
          <a:ext cx="11339763" cy="4177965"/>
        </p:xfrm>
        <a:graphic>
          <a:graphicData uri="http://schemas.openxmlformats.org/drawingml/2006/table">
            <a:tbl>
              <a:tblPr lastRow="1">
                <a:tableStyleId>{5C22544A-7EE6-4342-B048-85BDC9FD1C3A}</a:tableStyleId>
              </a:tblPr>
              <a:tblGrid>
                <a:gridCol w="1738562">
                  <a:extLst>
                    <a:ext uri="{9D8B030D-6E8A-4147-A177-3AD203B41FA5}">
                      <a16:colId xmlns:a16="http://schemas.microsoft.com/office/drawing/2014/main" val="280615044"/>
                    </a:ext>
                  </a:extLst>
                </a:gridCol>
                <a:gridCol w="3477126">
                  <a:extLst>
                    <a:ext uri="{9D8B030D-6E8A-4147-A177-3AD203B41FA5}">
                      <a16:colId xmlns:a16="http://schemas.microsoft.com/office/drawing/2014/main" val="951807887"/>
                    </a:ext>
                  </a:extLst>
                </a:gridCol>
                <a:gridCol w="1023513">
                  <a:extLst>
                    <a:ext uri="{9D8B030D-6E8A-4147-A177-3AD203B41FA5}">
                      <a16:colId xmlns:a16="http://schemas.microsoft.com/office/drawing/2014/main" val="3222948761"/>
                    </a:ext>
                  </a:extLst>
                </a:gridCol>
                <a:gridCol w="599283">
                  <a:extLst>
                    <a:ext uri="{9D8B030D-6E8A-4147-A177-3AD203B41FA5}">
                      <a16:colId xmlns:a16="http://schemas.microsoft.com/office/drawing/2014/main" val="1819106032"/>
                    </a:ext>
                  </a:extLst>
                </a:gridCol>
                <a:gridCol w="1112003">
                  <a:extLst>
                    <a:ext uri="{9D8B030D-6E8A-4147-A177-3AD203B41FA5}">
                      <a16:colId xmlns:a16="http://schemas.microsoft.com/office/drawing/2014/main" val="2497779474"/>
                    </a:ext>
                  </a:extLst>
                </a:gridCol>
                <a:gridCol w="1217575">
                  <a:extLst>
                    <a:ext uri="{9D8B030D-6E8A-4147-A177-3AD203B41FA5}">
                      <a16:colId xmlns:a16="http://schemas.microsoft.com/office/drawing/2014/main" val="1041464302"/>
                    </a:ext>
                  </a:extLst>
                </a:gridCol>
                <a:gridCol w="1192478">
                  <a:extLst>
                    <a:ext uri="{9D8B030D-6E8A-4147-A177-3AD203B41FA5}">
                      <a16:colId xmlns:a16="http://schemas.microsoft.com/office/drawing/2014/main" val="544344905"/>
                    </a:ext>
                  </a:extLst>
                </a:gridCol>
                <a:gridCol w="979223">
                  <a:extLst>
                    <a:ext uri="{9D8B030D-6E8A-4147-A177-3AD203B41FA5}">
                      <a16:colId xmlns:a16="http://schemas.microsoft.com/office/drawing/2014/main" val="57796814"/>
                    </a:ext>
                  </a:extLst>
                </a:gridCol>
              </a:tblGrid>
              <a:tr h="531590">
                <a:tc>
                  <a:txBody>
                    <a:bodyPr/>
                    <a:lstStyle/>
                    <a:p>
                      <a:pPr marL="0" algn="l" defTabSz="914400" rtl="0" eaLnBrk="1" fontAlgn="b" latinLnBrk="0" hangingPunct="1"/>
                      <a:r>
                        <a:rPr lang="en-US" sz="1800" b="1" kern="1200" dirty="0">
                          <a:solidFill>
                            <a:schemeClr val="lt1"/>
                          </a:solidFill>
                          <a:latin typeface="+mn-lt"/>
                          <a:ea typeface="+mn-ea"/>
                          <a:cs typeface="+mn-cs"/>
                        </a:rPr>
                        <a:t>Department</a:t>
                      </a:r>
                    </a:p>
                  </a:txBody>
                  <a:tcPr marL="9525" marR="9525" marT="9525" marB="0" anchor="b">
                    <a:solidFill>
                      <a:schemeClr val="accent1"/>
                    </a:solidFill>
                  </a:tcPr>
                </a:tc>
                <a:tc>
                  <a:txBody>
                    <a:bodyPr/>
                    <a:lstStyle/>
                    <a:p>
                      <a:pPr marL="0" algn="l" defTabSz="914400" rtl="0" eaLnBrk="1" fontAlgn="b" latinLnBrk="0" hangingPunct="1"/>
                      <a:r>
                        <a:rPr lang="en-US" sz="1800" b="1" kern="1200" dirty="0">
                          <a:solidFill>
                            <a:schemeClr val="lt1"/>
                          </a:solidFill>
                          <a:latin typeface="+mn-lt"/>
                          <a:ea typeface="+mn-ea"/>
                          <a:cs typeface="+mn-cs"/>
                        </a:rPr>
                        <a:t>Title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Start Date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FTE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Recurring</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One-time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Grant Revenue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Year 2</a:t>
                      </a:r>
                    </a:p>
                  </a:txBody>
                  <a:tcPr marL="9525" marR="9525" marT="9525" marB="0" anchor="b">
                    <a:solidFill>
                      <a:schemeClr val="accent1"/>
                    </a:solidFill>
                  </a:tcPr>
                </a:tc>
                <a:extLst>
                  <a:ext uri="{0D108BD9-81ED-4DB2-BD59-A6C34878D82A}">
                    <a16:rowId xmlns:a16="http://schemas.microsoft.com/office/drawing/2014/main" val="1096553584"/>
                  </a:ext>
                </a:extLst>
              </a:tr>
              <a:tr h="187028">
                <a:tc>
                  <a:txBody>
                    <a:bodyPr/>
                    <a:lstStyle/>
                    <a:p>
                      <a:pPr marL="0" algn="l" defTabSz="914400" rtl="0" eaLnBrk="1" fontAlgn="b" latinLnBrk="0" hangingPunct="1"/>
                      <a:r>
                        <a:rPr lang="en-US" sz="1200" kern="1200" dirty="0">
                          <a:solidFill>
                            <a:schemeClr val="dk1"/>
                          </a:solidFill>
                          <a:latin typeface="+mn-lt"/>
                          <a:ea typeface="+mn-ea"/>
                          <a:cs typeface="+mn-cs"/>
                        </a:rPr>
                        <a:t>Town Managers Office</a:t>
                      </a:r>
                    </a:p>
                  </a:txBody>
                  <a:tcPr marL="9525" marR="9525" marT="9525" marB="0" anchor="b"/>
                </a:tc>
                <a:tc>
                  <a:txBody>
                    <a:bodyPr/>
                    <a:lstStyle/>
                    <a:p>
                      <a:pPr marL="0" algn="l" defTabSz="914400" rtl="0" eaLnBrk="1" fontAlgn="b" latinLnBrk="0" hangingPunct="1"/>
                      <a:r>
                        <a:rPr lang="en-US" sz="1200" kern="1200" dirty="0">
                          <a:solidFill>
                            <a:schemeClr val="dk1"/>
                          </a:solidFill>
                          <a:latin typeface="+mn-lt"/>
                          <a:ea typeface="+mn-ea"/>
                          <a:cs typeface="+mn-cs"/>
                        </a:rPr>
                        <a:t>Management Analyst</a:t>
                      </a:r>
                    </a:p>
                  </a:txBody>
                  <a:tcPr marL="9525" marR="9525" marT="9525" marB="0" anchor="b"/>
                </a:tc>
                <a:tc>
                  <a:txBody>
                    <a:bodyPr/>
                    <a:lstStyle/>
                    <a:p>
                      <a:pPr marL="0" algn="r" defTabSz="914400" rtl="0" eaLnBrk="1" fontAlgn="b" latinLnBrk="0" hangingPunct="1"/>
                      <a:r>
                        <a:rPr lang="en-US" sz="1200" kern="1200" dirty="0">
                          <a:solidFill>
                            <a:schemeClr val="dk1"/>
                          </a:solidFill>
                          <a:latin typeface="+mn-lt"/>
                          <a:ea typeface="+mn-ea"/>
                          <a:cs typeface="+mn-cs"/>
                        </a:rPr>
                        <a:t>10/1/2024</a:t>
                      </a:r>
                    </a:p>
                  </a:txBody>
                  <a:tcPr marL="9525" marR="9525" marT="9525" marB="0" anchor="b"/>
                </a:tc>
                <a:tc>
                  <a:txBody>
                    <a:bodyPr/>
                    <a:lstStyle/>
                    <a:p>
                      <a:pPr marL="0" algn="r" defTabSz="914400" rtl="0" eaLnBrk="1" fontAlgn="b" latinLnBrk="0" hangingPunct="1"/>
                      <a:r>
                        <a:rPr lang="en-US" sz="1200" kern="1200" dirty="0">
                          <a:solidFill>
                            <a:schemeClr val="dk1"/>
                          </a:solidFill>
                          <a:latin typeface="+mn-lt"/>
                          <a:ea typeface="+mn-ea"/>
                          <a:cs typeface="+mn-cs"/>
                        </a:rPr>
                        <a:t>1</a:t>
                      </a:r>
                    </a:p>
                  </a:txBody>
                  <a:tcPr marL="9525" marR="9525" marT="9525" marB="0" anchor="b"/>
                </a:tc>
                <a:tc>
                  <a:txBody>
                    <a:bodyPr/>
                    <a:lstStyle/>
                    <a:p>
                      <a:pPr marL="0" algn="r" defTabSz="914400" rtl="0" eaLnBrk="1" fontAlgn="b" latinLnBrk="0" hangingPunct="1"/>
                      <a:r>
                        <a:rPr lang="en-US" sz="1200" kern="1200" dirty="0">
                          <a:solidFill>
                            <a:schemeClr val="dk1"/>
                          </a:solidFill>
                          <a:latin typeface="+mn-lt"/>
                          <a:ea typeface="+mn-ea"/>
                          <a:cs typeface="+mn-cs"/>
                        </a:rPr>
                        <a:t>      105,000 </a:t>
                      </a:r>
                    </a:p>
                  </a:txBody>
                  <a:tcPr marL="9525" marR="9525" marT="9525" marB="0" anchor="b"/>
                </a:tc>
                <a:tc>
                  <a:txBody>
                    <a:bodyPr/>
                    <a:lstStyle/>
                    <a:p>
                      <a:pPr marL="0" algn="r" defTabSz="914400" rtl="0" eaLnBrk="1" fontAlgn="b" latinLnBrk="0" hangingPunct="1"/>
                      <a:r>
                        <a:rPr lang="en-US" sz="1200" kern="1200" dirty="0">
                          <a:solidFill>
                            <a:schemeClr val="dk1"/>
                          </a:solidFill>
                          <a:latin typeface="+mn-lt"/>
                          <a:ea typeface="+mn-ea"/>
                          <a:cs typeface="+mn-cs"/>
                        </a:rPr>
                        <a:t>      10,000 </a:t>
                      </a:r>
                    </a:p>
                  </a:txBody>
                  <a:tcPr marL="9525" marR="9525" marT="9525" marB="0" anchor="b"/>
                </a:tc>
                <a:tc>
                  <a:txBody>
                    <a:bodyPr/>
                    <a:lstStyle/>
                    <a:p>
                      <a:pPr marL="0" algn="r" defTabSz="914400" rtl="0" eaLnBrk="1" fontAlgn="b" latinLnBrk="0" hangingPunct="1"/>
                      <a:r>
                        <a:rPr lang="en-US" sz="1200" kern="1200" dirty="0">
                          <a:solidFill>
                            <a:schemeClr val="dk1"/>
                          </a:solidFill>
                          <a:latin typeface="+mn-lt"/>
                          <a:ea typeface="+mn-ea"/>
                          <a:cs typeface="+mn-cs"/>
                        </a:rPr>
                        <a:t>                           -   </a:t>
                      </a:r>
                    </a:p>
                  </a:txBody>
                  <a:tcPr marL="9525" marR="9525" marT="9525" marB="0" anchor="b"/>
                </a:tc>
                <a:tc>
                  <a:txBody>
                    <a:bodyPr/>
                    <a:lstStyle/>
                    <a:p>
                      <a:pPr marL="0" algn="r" defTabSz="914400" rtl="0" eaLnBrk="1" fontAlgn="b" latinLnBrk="0" hangingPunct="1"/>
                      <a:r>
                        <a:rPr lang="en-US" sz="1200" kern="1200" dirty="0">
                          <a:solidFill>
                            <a:schemeClr val="dk1"/>
                          </a:solidFill>
                          <a:latin typeface="+mn-lt"/>
                          <a:ea typeface="+mn-ea"/>
                          <a:cs typeface="+mn-cs"/>
                        </a:rPr>
                        <a:t>      105,000 </a:t>
                      </a:r>
                    </a:p>
                  </a:txBody>
                  <a:tcPr marL="9525" marR="9525" marT="9525" marB="0" anchor="b"/>
                </a:tc>
                <a:extLst>
                  <a:ext uri="{0D108BD9-81ED-4DB2-BD59-A6C34878D82A}">
                    <a16:rowId xmlns:a16="http://schemas.microsoft.com/office/drawing/2014/main" val="614400838"/>
                  </a:ext>
                </a:extLst>
              </a:tr>
              <a:tr h="187028">
                <a:tc>
                  <a:txBody>
                    <a:bodyPr/>
                    <a:lstStyle/>
                    <a:p>
                      <a:pPr marL="0" algn="l" defTabSz="914400" rtl="0" eaLnBrk="1" fontAlgn="b" latinLnBrk="0" hangingPunct="1"/>
                      <a:r>
                        <a:rPr lang="en-US" sz="1200" kern="1200" dirty="0">
                          <a:solidFill>
                            <a:schemeClr val="dk1"/>
                          </a:solidFill>
                          <a:latin typeface="+mn-lt"/>
                          <a:ea typeface="+mn-ea"/>
                          <a:cs typeface="+mn-cs"/>
                        </a:rPr>
                        <a:t>Finance</a:t>
                      </a:r>
                    </a:p>
                  </a:txBody>
                  <a:tcPr marL="9525" marR="9525" marT="9525" marB="0" anchor="b"/>
                </a:tc>
                <a:tc>
                  <a:txBody>
                    <a:bodyPr/>
                    <a:lstStyle/>
                    <a:p>
                      <a:pPr marL="0" algn="l" defTabSz="914400" rtl="0" eaLnBrk="1" fontAlgn="b" latinLnBrk="0" hangingPunct="1"/>
                      <a:r>
                        <a:rPr lang="en-US" sz="1200" kern="1200" dirty="0">
                          <a:solidFill>
                            <a:schemeClr val="dk1"/>
                          </a:solidFill>
                          <a:latin typeface="+mn-lt"/>
                          <a:ea typeface="+mn-ea"/>
                          <a:cs typeface="+mn-cs"/>
                        </a:rPr>
                        <a:t>Fleet Coordinator</a:t>
                      </a:r>
                    </a:p>
                  </a:txBody>
                  <a:tcPr marL="9525" marR="9525" marT="9525" marB="0" anchor="b"/>
                </a:tc>
                <a:tc>
                  <a:txBody>
                    <a:bodyPr/>
                    <a:lstStyle/>
                    <a:p>
                      <a:pPr marL="0" algn="r" defTabSz="914400" rtl="0" eaLnBrk="1" fontAlgn="b" latinLnBrk="0" hangingPunct="1"/>
                      <a:r>
                        <a:rPr lang="en-US" sz="1200" kern="1200" dirty="0">
                          <a:solidFill>
                            <a:schemeClr val="dk1"/>
                          </a:solidFill>
                          <a:latin typeface="+mn-lt"/>
                          <a:ea typeface="+mn-ea"/>
                          <a:cs typeface="+mn-cs"/>
                        </a:rPr>
                        <a:t>1/1/2025</a:t>
                      </a:r>
                    </a:p>
                  </a:txBody>
                  <a:tcPr marL="9525" marR="9525" marT="9525" marB="0" anchor="b"/>
                </a:tc>
                <a:tc>
                  <a:txBody>
                    <a:bodyPr/>
                    <a:lstStyle/>
                    <a:p>
                      <a:pPr marL="0" algn="r" defTabSz="914400" rtl="0" eaLnBrk="1" fontAlgn="b" latinLnBrk="0" hangingPunct="1"/>
                      <a:r>
                        <a:rPr lang="en-US" sz="1200" kern="1200" dirty="0">
                          <a:solidFill>
                            <a:schemeClr val="dk1"/>
                          </a:solidFill>
                          <a:latin typeface="+mn-lt"/>
                          <a:ea typeface="+mn-ea"/>
                          <a:cs typeface="+mn-cs"/>
                        </a:rPr>
                        <a:t>1</a:t>
                      </a:r>
                    </a:p>
                  </a:txBody>
                  <a:tcPr marL="9525" marR="9525" marT="9525" marB="0" anchor="b"/>
                </a:tc>
                <a:tc>
                  <a:txBody>
                    <a:bodyPr/>
                    <a:lstStyle/>
                    <a:p>
                      <a:pPr marL="0" algn="r" defTabSz="914400" rtl="0" eaLnBrk="1" fontAlgn="b" latinLnBrk="0" hangingPunct="1"/>
                      <a:r>
                        <a:rPr lang="en-US" sz="1200" kern="1200" dirty="0">
                          <a:solidFill>
                            <a:schemeClr val="dk1"/>
                          </a:solidFill>
                          <a:latin typeface="+mn-lt"/>
                          <a:ea typeface="+mn-ea"/>
                          <a:cs typeface="+mn-cs"/>
                        </a:rPr>
                        <a:t>         72,003 </a:t>
                      </a:r>
                    </a:p>
                  </a:txBody>
                  <a:tcPr marL="9525" marR="9525" marT="9525" marB="0" anchor="b"/>
                </a:tc>
                <a:tc>
                  <a:txBody>
                    <a:bodyPr/>
                    <a:lstStyle/>
                    <a:p>
                      <a:pPr marL="0" algn="r" defTabSz="914400" rtl="0" eaLnBrk="1" fontAlgn="b" latinLnBrk="0" hangingPunct="1"/>
                      <a:r>
                        <a:rPr lang="en-US" sz="1200" kern="1200" dirty="0">
                          <a:solidFill>
                            <a:schemeClr val="dk1"/>
                          </a:solidFill>
                          <a:latin typeface="+mn-lt"/>
                          <a:ea typeface="+mn-ea"/>
                          <a:cs typeface="+mn-cs"/>
                        </a:rPr>
                        <a:t>48,730</a:t>
                      </a:r>
                    </a:p>
                  </a:txBody>
                  <a:tcPr marL="9525" marR="9525" marT="9525" marB="0" anchor="b"/>
                </a:tc>
                <a:tc>
                  <a:txBody>
                    <a:bodyPr/>
                    <a:lstStyle/>
                    <a:p>
                      <a:pPr marL="0" algn="r" defTabSz="914400" rtl="0" eaLnBrk="1" fontAlgn="b" latinLnBrk="0" hangingPunct="1"/>
                      <a:r>
                        <a:rPr lang="en-US" sz="1200" kern="1200" dirty="0">
                          <a:solidFill>
                            <a:schemeClr val="dk1"/>
                          </a:solidFill>
                          <a:latin typeface="+mn-lt"/>
                          <a:ea typeface="+mn-ea"/>
                          <a:cs typeface="+mn-cs"/>
                        </a:rPr>
                        <a:t>                           -   </a:t>
                      </a:r>
                    </a:p>
                  </a:txBody>
                  <a:tcPr marL="9525" marR="9525" marT="9525" marB="0" anchor="b"/>
                </a:tc>
                <a:tc>
                  <a:txBody>
                    <a:bodyPr/>
                    <a:lstStyle/>
                    <a:p>
                      <a:pPr marL="0" algn="r" defTabSz="914400" rtl="0" eaLnBrk="1" fontAlgn="b" latinLnBrk="0" hangingPunct="1"/>
                      <a:r>
                        <a:rPr lang="en-US" sz="1200" kern="1200" dirty="0">
                          <a:solidFill>
                            <a:schemeClr val="dk1"/>
                          </a:solidFill>
                          <a:latin typeface="+mn-lt"/>
                          <a:ea typeface="+mn-ea"/>
                          <a:cs typeface="+mn-cs"/>
                        </a:rPr>
                        <a:t>         95,499 </a:t>
                      </a:r>
                    </a:p>
                  </a:txBody>
                  <a:tcPr marL="9525" marR="9525" marT="9525" marB="0" anchor="b"/>
                </a:tc>
                <a:extLst>
                  <a:ext uri="{0D108BD9-81ED-4DB2-BD59-A6C34878D82A}">
                    <a16:rowId xmlns:a16="http://schemas.microsoft.com/office/drawing/2014/main" val="3450033035"/>
                  </a:ext>
                </a:extLst>
              </a:tr>
              <a:tr h="212056">
                <a:tc>
                  <a:txBody>
                    <a:bodyPr/>
                    <a:lstStyle/>
                    <a:p>
                      <a:pPr algn="l" fontAlgn="b"/>
                      <a:r>
                        <a:rPr lang="en-US" sz="1200" u="none" strike="noStrike" dirty="0">
                          <a:effectLst/>
                        </a:rPr>
                        <a:t>Communications</a:t>
                      </a:r>
                      <a:endParaRPr lang="en-US" sz="1200" b="0" i="0" u="none" strike="noStrike" dirty="0">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Communication Specialist increase to Full-time</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10/1/2024</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0.5</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34,091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34,091 </a:t>
                      </a:r>
                      <a:endParaRPr lang="en-US" sz="12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329805991"/>
                  </a:ext>
                </a:extLst>
              </a:tr>
              <a:tr h="187028">
                <a:tc>
                  <a:txBody>
                    <a:bodyPr/>
                    <a:lstStyle/>
                    <a:p>
                      <a:pPr algn="l" fontAlgn="b"/>
                      <a:r>
                        <a:rPr lang="en-US" sz="1200" u="none" strike="noStrike" dirty="0">
                          <a:effectLst/>
                        </a:rPr>
                        <a:t>Municipal Court</a:t>
                      </a:r>
                      <a:endParaRPr lang="en-US" sz="1200" b="0" i="0" u="none" strike="noStrike" dirty="0">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Municipal Court Clerk</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1/1/2025</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47,399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47,399 </a:t>
                      </a:r>
                      <a:endParaRPr lang="en-US" sz="12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8385368"/>
                  </a:ext>
                </a:extLst>
              </a:tr>
              <a:tr h="187028">
                <a:tc>
                  <a:txBody>
                    <a:bodyPr/>
                    <a:lstStyle/>
                    <a:p>
                      <a:pPr algn="l" fontAlgn="b"/>
                      <a:r>
                        <a:rPr lang="en-US" sz="1200" u="none" strike="noStrike" dirty="0">
                          <a:effectLst/>
                        </a:rPr>
                        <a:t>Police</a:t>
                      </a:r>
                      <a:endParaRPr lang="en-US" sz="1200" b="0" i="0" u="none" strike="noStrike" dirty="0">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Administrative Assistant-Patrol</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4/1/2025</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13,171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36,515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69,419 </a:t>
                      </a:r>
                      <a:endParaRPr lang="en-US" sz="12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10560510"/>
                  </a:ext>
                </a:extLst>
              </a:tr>
              <a:tr h="187028">
                <a:tc>
                  <a:txBody>
                    <a:bodyPr/>
                    <a:lstStyle/>
                    <a:p>
                      <a:pPr algn="l" fontAlgn="b"/>
                      <a:r>
                        <a:rPr lang="en-US" sz="1200" u="none" strike="noStrike" dirty="0">
                          <a:effectLst/>
                        </a:rPr>
                        <a:t>Police</a:t>
                      </a:r>
                      <a:endParaRPr lang="en-US" sz="1200" b="0" i="0" u="none" strike="noStrike" dirty="0">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Detective</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4/1/2025</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80,049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115,264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150,101 </a:t>
                      </a:r>
                      <a:endParaRPr lang="en-US" sz="12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66225633"/>
                  </a:ext>
                </a:extLst>
              </a:tr>
              <a:tr h="216869">
                <a:tc>
                  <a:txBody>
                    <a:bodyPr/>
                    <a:lstStyle/>
                    <a:p>
                      <a:pPr algn="l" fontAlgn="b"/>
                      <a:r>
                        <a:rPr lang="en-US" sz="1200" u="none" strike="noStrike" dirty="0">
                          <a:effectLst/>
                        </a:rPr>
                        <a:t>Police</a:t>
                      </a:r>
                      <a:endParaRPr lang="en-US" sz="1200" b="0" i="0" u="none" strike="noStrike" dirty="0">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Police Officers (COPS Grant)</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1/1/2025</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5</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579,298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505,917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333,333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749,943 </a:t>
                      </a:r>
                      <a:endParaRPr lang="en-US" sz="12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582723702"/>
                  </a:ext>
                </a:extLst>
              </a:tr>
              <a:tr h="187028">
                <a:tc>
                  <a:txBody>
                    <a:bodyPr/>
                    <a:lstStyle/>
                    <a:p>
                      <a:pPr algn="l" fontAlgn="b"/>
                      <a:r>
                        <a:rPr lang="en-US" sz="1200" u="none" strike="noStrike" dirty="0">
                          <a:effectLst/>
                        </a:rPr>
                        <a:t>Police</a:t>
                      </a:r>
                      <a:endParaRPr lang="en-US" sz="1200" b="0" i="0" u="none" strike="noStrike" dirty="0">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9-1-1 Communications CAD Supervisor</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4/1/2025</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65,425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5,369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127,553 </a:t>
                      </a:r>
                      <a:endParaRPr lang="en-US" sz="12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963761352"/>
                  </a:ext>
                </a:extLst>
              </a:tr>
              <a:tr h="187028">
                <a:tc>
                  <a:txBody>
                    <a:bodyPr/>
                    <a:lstStyle/>
                    <a:p>
                      <a:pPr algn="l" fontAlgn="b"/>
                      <a:r>
                        <a:rPr lang="en-US" sz="1200" u="none" strike="noStrike" dirty="0">
                          <a:effectLst/>
                        </a:rPr>
                        <a:t>Fire</a:t>
                      </a:r>
                      <a:endParaRPr lang="en-US" sz="1200" b="0" i="0" u="none" strike="noStrike" dirty="0">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Fire Inspector/Investigator</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1/1/2025</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100,072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102,265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128,444 </a:t>
                      </a:r>
                      <a:endParaRPr lang="en-US" sz="12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551816512"/>
                  </a:ext>
                </a:extLst>
              </a:tr>
              <a:tr h="187028">
                <a:tc>
                  <a:txBody>
                    <a:bodyPr/>
                    <a:lstStyle/>
                    <a:p>
                      <a:pPr algn="l" fontAlgn="b"/>
                      <a:r>
                        <a:rPr lang="en-US" sz="1200" u="none" strike="noStrike" dirty="0">
                          <a:effectLst/>
                        </a:rPr>
                        <a:t>Public Works</a:t>
                      </a:r>
                      <a:endParaRPr lang="en-US" sz="1200" b="0" i="0" u="none" strike="noStrike" dirty="0">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Signs and Marking Technician</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4/1/2025</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40,716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77,323 </a:t>
                      </a:r>
                      <a:endParaRPr lang="en-US" sz="12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580232712"/>
                  </a:ext>
                </a:extLst>
              </a:tr>
              <a:tr h="187028">
                <a:tc>
                  <a:txBody>
                    <a:bodyPr/>
                    <a:lstStyle/>
                    <a:p>
                      <a:pPr algn="l" fontAlgn="b"/>
                      <a:r>
                        <a:rPr lang="en-US" sz="1200" u="none" strike="noStrike" dirty="0">
                          <a:effectLst/>
                        </a:rPr>
                        <a:t>Public Works</a:t>
                      </a:r>
                      <a:endParaRPr lang="en-US" sz="1200" b="0" i="0" u="none" strike="noStrike" dirty="0">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Streets Utility Worker</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1/1/2025</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58,420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76,724 </a:t>
                      </a:r>
                      <a:endParaRPr lang="en-US" sz="12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860537583"/>
                  </a:ext>
                </a:extLst>
              </a:tr>
              <a:tr h="187028">
                <a:tc>
                  <a:txBody>
                    <a:bodyPr/>
                    <a:lstStyle/>
                    <a:p>
                      <a:pPr algn="l" fontAlgn="b"/>
                      <a:r>
                        <a:rPr lang="en-US" sz="1200" u="none" strike="noStrike" dirty="0">
                          <a:effectLst/>
                        </a:rPr>
                        <a:t>Public Works</a:t>
                      </a:r>
                      <a:endParaRPr lang="en-US" sz="1200" b="0" i="0" u="none" strike="noStrike" dirty="0">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Facilities Maintenance Technician</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1/1/2025</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51,700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61,692 </a:t>
                      </a:r>
                      <a:endParaRPr lang="en-US" sz="12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85617832"/>
                  </a:ext>
                </a:extLst>
              </a:tr>
              <a:tr h="187028">
                <a:tc>
                  <a:txBody>
                    <a:bodyPr/>
                    <a:lstStyle/>
                    <a:p>
                      <a:pPr algn="l" fontAlgn="b"/>
                      <a:r>
                        <a:rPr lang="en-US" sz="1200" u="none" strike="noStrike" dirty="0">
                          <a:effectLst/>
                        </a:rPr>
                        <a:t>Parks</a:t>
                      </a:r>
                      <a:endParaRPr lang="en-US" sz="1200" b="0" i="0" u="none" strike="noStrike" dirty="0">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Irrigation Technician</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4/1/2025</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37,558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51,456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72,977 </a:t>
                      </a:r>
                      <a:endParaRPr lang="en-US" sz="12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737510023"/>
                  </a:ext>
                </a:extLst>
              </a:tr>
              <a:tr h="187028">
                <a:tc>
                  <a:txBody>
                    <a:bodyPr/>
                    <a:lstStyle/>
                    <a:p>
                      <a:pPr algn="l" fontAlgn="b"/>
                      <a:r>
                        <a:rPr lang="en-US" sz="1200" u="none" strike="noStrike" dirty="0">
                          <a:effectLst/>
                        </a:rPr>
                        <a:t>Parks</a:t>
                      </a:r>
                      <a:endParaRPr lang="en-US" sz="1200" b="0" i="0" u="none" strike="noStrike" dirty="0">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Parks Supervisor</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11/1/2024</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92,738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52,529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100,971 </a:t>
                      </a:r>
                      <a:endParaRPr lang="en-US" sz="12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178366973"/>
                  </a:ext>
                </a:extLst>
              </a:tr>
              <a:tr h="187028">
                <a:tc>
                  <a:txBody>
                    <a:bodyPr/>
                    <a:lstStyle/>
                    <a:p>
                      <a:pPr algn="l" fontAlgn="b"/>
                      <a:r>
                        <a:rPr lang="en-US" sz="1200" u="none" strike="noStrike" dirty="0">
                          <a:effectLst/>
                        </a:rPr>
                        <a:t>Library</a:t>
                      </a:r>
                      <a:endParaRPr lang="en-US" sz="1200" b="0" i="0" u="none" strike="noStrike" dirty="0">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Library Assistant PT to FT</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10/1/2024</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0.5</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30,286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30,286 </a:t>
                      </a:r>
                      <a:endParaRPr lang="en-US" sz="12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65421101"/>
                  </a:ext>
                </a:extLst>
              </a:tr>
              <a:tr h="187028">
                <a:tc>
                  <a:txBody>
                    <a:bodyPr/>
                    <a:lstStyle/>
                    <a:p>
                      <a:pPr algn="l" fontAlgn="b"/>
                      <a:r>
                        <a:rPr lang="en-US" sz="1200" u="none" strike="noStrike" dirty="0">
                          <a:effectLst/>
                        </a:rPr>
                        <a:t>Engineering</a:t>
                      </a:r>
                      <a:endParaRPr lang="en-US" sz="1200" b="0" i="0" u="none" strike="noStrike" dirty="0">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Senior Traffic Engineer</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1/1/2025</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101,028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20,686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   </a:t>
                      </a:r>
                      <a:endParaRPr lang="en-US" sz="1200" b="0" i="0" u="none" strike="noStrike" dirty="0">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      141,929 </a:t>
                      </a:r>
                      <a:endParaRPr lang="en-US" sz="12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454337853"/>
                  </a:ext>
                </a:extLst>
              </a:tr>
              <a:tr h="338520">
                <a:tc>
                  <a:txBody>
                    <a:bodyPr/>
                    <a:lstStyle/>
                    <a:p>
                      <a:pPr algn="l" fontAlgn="b"/>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Total General Fund</a:t>
                      </a:r>
                      <a:endParaRPr lang="en-US" sz="1600" b="1" i="0" u="none" strike="noStrike" dirty="0">
                        <a:effectLst/>
                        <a:latin typeface="Calibri" panose="020F0502020204030204" pitchFamily="34" charset="0"/>
                      </a:endParaRPr>
                    </a:p>
                  </a:txBody>
                  <a:tcPr marL="9525" marR="9525" marT="9525" marB="0" anchor="b"/>
                </a:tc>
                <a:tc>
                  <a:txBody>
                    <a:bodyPr/>
                    <a:lstStyle/>
                    <a:p>
                      <a:pPr algn="l" fontAlgn="b"/>
                      <a:endParaRPr lang="en-US" sz="1600" b="1" i="0" u="none" strike="noStrike" dirty="0">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19</a:t>
                      </a:r>
                      <a:endParaRPr lang="en-US" sz="1600" b="1" i="0" u="none" strike="noStrike" dirty="0">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1,508,954 </a:t>
                      </a:r>
                      <a:endParaRPr lang="en-US" sz="1600" b="1" i="0" u="none" strike="noStrike" dirty="0">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904,631 </a:t>
                      </a:r>
                      <a:endParaRPr lang="en-US" sz="1600" b="1" i="0" u="none" strike="noStrike" dirty="0">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333,333 </a:t>
                      </a:r>
                      <a:endParaRPr lang="en-US" sz="1600" b="1" i="0" u="none" strike="noStrike" dirty="0">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2,069,351 </a:t>
                      </a:r>
                      <a:endParaRPr lang="en-US" sz="16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990939883"/>
                  </a:ext>
                </a:extLst>
              </a:tr>
            </a:tbl>
          </a:graphicData>
        </a:graphic>
      </p:graphicFrame>
    </p:spTree>
    <p:extLst>
      <p:ext uri="{BB962C8B-B14F-4D97-AF65-F5344CB8AC3E}">
        <p14:creationId xmlns:p14="http://schemas.microsoft.com/office/powerpoint/2010/main" val="3190750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A6127-0841-6773-AEDE-7B40F6D39D7A}"/>
              </a:ext>
            </a:extLst>
          </p:cNvPr>
          <p:cNvSpPr txBox="1">
            <a:spLocks/>
          </p:cNvSpPr>
          <p:nvPr/>
        </p:nvSpPr>
        <p:spPr>
          <a:xfrm>
            <a:off x="4219448" y="189930"/>
            <a:ext cx="5576824" cy="799338"/>
          </a:xfrm>
          <a:prstGeom prst="rect">
            <a:avLst/>
          </a:prstGeom>
        </p:spPr>
        <p:txBody>
          <a:bodyPr/>
          <a:lstStyle>
            <a:lvl1pPr algn="l" defTabSz="914400" rtl="0" eaLnBrk="1" latinLnBrk="0" hangingPunct="1">
              <a:lnSpc>
                <a:spcPct val="90000"/>
              </a:lnSpc>
              <a:spcBef>
                <a:spcPct val="0"/>
              </a:spcBef>
              <a:buNone/>
              <a:defRPr sz="4000" kern="1200">
                <a:solidFill>
                  <a:srgbClr val="00205B"/>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Other Funds Staffing</a:t>
            </a:r>
          </a:p>
        </p:txBody>
      </p:sp>
      <p:graphicFrame>
        <p:nvGraphicFramePr>
          <p:cNvPr id="4" name="Table 3">
            <a:extLst>
              <a:ext uri="{FF2B5EF4-FFF2-40B4-BE49-F238E27FC236}">
                <a16:creationId xmlns:a16="http://schemas.microsoft.com/office/drawing/2014/main" id="{BBF000F9-80B3-4F30-56C8-DCFC1094FDF8}"/>
              </a:ext>
            </a:extLst>
          </p:cNvPr>
          <p:cNvGraphicFramePr>
            <a:graphicFrameLocks noGrp="1"/>
          </p:cNvGraphicFramePr>
          <p:nvPr/>
        </p:nvGraphicFramePr>
        <p:xfrm>
          <a:off x="505327" y="1606216"/>
          <a:ext cx="10984832" cy="1931201"/>
        </p:xfrm>
        <a:graphic>
          <a:graphicData uri="http://schemas.openxmlformats.org/drawingml/2006/table">
            <a:tbl>
              <a:tblPr lastRow="1">
                <a:tableStyleId>{5C22544A-7EE6-4342-B048-85BDC9FD1C3A}</a:tableStyleId>
              </a:tblPr>
              <a:tblGrid>
                <a:gridCol w="1755877">
                  <a:extLst>
                    <a:ext uri="{9D8B030D-6E8A-4147-A177-3AD203B41FA5}">
                      <a16:colId xmlns:a16="http://schemas.microsoft.com/office/drawing/2014/main" val="4280432162"/>
                    </a:ext>
                  </a:extLst>
                </a:gridCol>
                <a:gridCol w="2816122">
                  <a:extLst>
                    <a:ext uri="{9D8B030D-6E8A-4147-A177-3AD203B41FA5}">
                      <a16:colId xmlns:a16="http://schemas.microsoft.com/office/drawing/2014/main" val="3056680894"/>
                    </a:ext>
                  </a:extLst>
                </a:gridCol>
                <a:gridCol w="1118937">
                  <a:extLst>
                    <a:ext uri="{9D8B030D-6E8A-4147-A177-3AD203B41FA5}">
                      <a16:colId xmlns:a16="http://schemas.microsoft.com/office/drawing/2014/main" val="691954270"/>
                    </a:ext>
                  </a:extLst>
                </a:gridCol>
                <a:gridCol w="595563">
                  <a:extLst>
                    <a:ext uri="{9D8B030D-6E8A-4147-A177-3AD203B41FA5}">
                      <a16:colId xmlns:a16="http://schemas.microsoft.com/office/drawing/2014/main" val="3505978245"/>
                    </a:ext>
                  </a:extLst>
                </a:gridCol>
                <a:gridCol w="1239253">
                  <a:extLst>
                    <a:ext uri="{9D8B030D-6E8A-4147-A177-3AD203B41FA5}">
                      <a16:colId xmlns:a16="http://schemas.microsoft.com/office/drawing/2014/main" val="1548582889"/>
                    </a:ext>
                  </a:extLst>
                </a:gridCol>
                <a:gridCol w="1088858">
                  <a:extLst>
                    <a:ext uri="{9D8B030D-6E8A-4147-A177-3AD203B41FA5}">
                      <a16:colId xmlns:a16="http://schemas.microsoft.com/office/drawing/2014/main" val="1081707683"/>
                    </a:ext>
                  </a:extLst>
                </a:gridCol>
                <a:gridCol w="1420183">
                  <a:extLst>
                    <a:ext uri="{9D8B030D-6E8A-4147-A177-3AD203B41FA5}">
                      <a16:colId xmlns:a16="http://schemas.microsoft.com/office/drawing/2014/main" val="3075432316"/>
                    </a:ext>
                  </a:extLst>
                </a:gridCol>
                <a:gridCol w="950039">
                  <a:extLst>
                    <a:ext uri="{9D8B030D-6E8A-4147-A177-3AD203B41FA5}">
                      <a16:colId xmlns:a16="http://schemas.microsoft.com/office/drawing/2014/main" val="3853513710"/>
                    </a:ext>
                  </a:extLst>
                </a:gridCol>
              </a:tblGrid>
              <a:tr h="457200">
                <a:tc gridSpan="8">
                  <a:txBody>
                    <a:bodyPr/>
                    <a:lstStyle/>
                    <a:p>
                      <a:pPr algn="ctr" fontAlgn="b"/>
                      <a:r>
                        <a:rPr lang="en-US" sz="1800" u="none" strike="noStrike" dirty="0">
                          <a:effectLst/>
                        </a:rPr>
                        <a:t>Water/Wastewater Fund</a:t>
                      </a:r>
                      <a:endParaRPr lang="en-US" sz="1800" b="1" i="0" u="none" strike="noStrike" dirty="0">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pPr algn="l" fontAlgn="b"/>
                      <a:endParaRPr lang="en-US" sz="1100" b="0" i="0" u="none" strike="noStrike" dirty="0">
                        <a:effectLst/>
                        <a:latin typeface="Calibri" panose="020F0502020204030204" pitchFamily="34" charset="0"/>
                      </a:endParaRPr>
                    </a:p>
                  </a:txBody>
                  <a:tcPr marL="9525" marR="9525" marT="9525" marB="0" anchor="b"/>
                </a:tc>
                <a:tc hMerge="1">
                  <a:txBody>
                    <a:bodyPr/>
                    <a:lstStyle/>
                    <a:p>
                      <a:pPr algn="l" fontAlgn="b"/>
                      <a:endParaRPr lang="en-US" sz="1100" b="0" i="0" u="none" strike="noStrike" dirty="0">
                        <a:effectLst/>
                        <a:latin typeface="Calibri" panose="020F0502020204030204" pitchFamily="34" charset="0"/>
                      </a:endParaRPr>
                    </a:p>
                  </a:txBody>
                  <a:tcPr marL="9525" marR="9525" marT="9525" marB="0" anchor="b"/>
                </a:tc>
                <a:tc hMerge="1">
                  <a:txBody>
                    <a:bodyPr/>
                    <a:lstStyle/>
                    <a:p>
                      <a:pPr algn="l" fontAlgn="b"/>
                      <a:endParaRPr lang="en-US" sz="1100" b="0" i="0" u="none" strike="noStrike" dirty="0">
                        <a:effectLst/>
                        <a:latin typeface="Calibri" panose="020F0502020204030204" pitchFamily="34" charset="0"/>
                      </a:endParaRPr>
                    </a:p>
                  </a:txBody>
                  <a:tcPr marL="9525" marR="9525" marT="9525" marB="0" anchor="b"/>
                </a:tc>
                <a:tc hMerge="1">
                  <a:txBody>
                    <a:bodyPr/>
                    <a:lstStyle/>
                    <a:p>
                      <a:pPr algn="l" fontAlgn="b"/>
                      <a:endParaRPr lang="en-US" sz="1100" b="0" i="0" u="none" strike="noStrike" dirty="0">
                        <a:effectLst/>
                        <a:latin typeface="Calibri" panose="020F0502020204030204" pitchFamily="34" charset="0"/>
                      </a:endParaRPr>
                    </a:p>
                  </a:txBody>
                  <a:tcPr marL="9525" marR="9525" marT="9525" marB="0" anchor="b"/>
                </a:tc>
                <a:tc hMerge="1">
                  <a:txBody>
                    <a:bodyPr/>
                    <a:lstStyle/>
                    <a:p>
                      <a:pPr algn="l" fontAlgn="b"/>
                      <a:endParaRPr lang="en-US" sz="1100" b="0" i="0" u="none" strike="noStrike" dirty="0">
                        <a:effectLst/>
                        <a:latin typeface="Calibri" panose="020F0502020204030204" pitchFamily="34" charset="0"/>
                      </a:endParaRPr>
                    </a:p>
                  </a:txBody>
                  <a:tcPr marL="9525" marR="9525" marT="9525" marB="0" anchor="b"/>
                </a:tc>
                <a:tc hMerge="1">
                  <a:txBody>
                    <a:bodyPr/>
                    <a:lstStyle/>
                    <a:p>
                      <a:pPr algn="l" fontAlgn="b"/>
                      <a:endParaRPr lang="en-US"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000265126"/>
                  </a:ext>
                </a:extLst>
              </a:tr>
              <a:tr h="253967">
                <a:tc>
                  <a:txBody>
                    <a:bodyPr/>
                    <a:lstStyle/>
                    <a:p>
                      <a:pPr marL="0" algn="l" defTabSz="914400" rtl="0" eaLnBrk="1" fontAlgn="b" latinLnBrk="0" hangingPunct="1"/>
                      <a:r>
                        <a:rPr lang="en-US" sz="1800" b="1" kern="1200" dirty="0">
                          <a:solidFill>
                            <a:schemeClr val="lt1"/>
                          </a:solidFill>
                          <a:latin typeface="+mn-lt"/>
                          <a:ea typeface="+mn-ea"/>
                          <a:cs typeface="+mn-cs"/>
                        </a:rPr>
                        <a:t>Department</a:t>
                      </a:r>
                    </a:p>
                  </a:txBody>
                  <a:tcPr marL="9525" marR="9525" marT="9525" marB="0" anchor="b">
                    <a:solidFill>
                      <a:schemeClr val="accent1"/>
                    </a:solidFill>
                  </a:tcPr>
                </a:tc>
                <a:tc>
                  <a:txBody>
                    <a:bodyPr/>
                    <a:lstStyle/>
                    <a:p>
                      <a:pPr marL="0" algn="l" defTabSz="914400" rtl="0" eaLnBrk="1" fontAlgn="b" latinLnBrk="0" hangingPunct="1"/>
                      <a:r>
                        <a:rPr lang="en-US" sz="1800" b="1" kern="1200" dirty="0">
                          <a:solidFill>
                            <a:schemeClr val="lt1"/>
                          </a:solidFill>
                          <a:latin typeface="+mn-lt"/>
                          <a:ea typeface="+mn-ea"/>
                          <a:cs typeface="+mn-cs"/>
                        </a:rPr>
                        <a:t>Title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Start Date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FTE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Recurring</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One-time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Grant Revenue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Year 2</a:t>
                      </a:r>
                    </a:p>
                  </a:txBody>
                  <a:tcPr marL="9525" marR="9525" marT="9525" marB="0" anchor="b">
                    <a:solidFill>
                      <a:schemeClr val="accent1"/>
                    </a:solidFill>
                  </a:tcPr>
                </a:tc>
                <a:extLst>
                  <a:ext uri="{0D108BD9-81ED-4DB2-BD59-A6C34878D82A}">
                    <a16:rowId xmlns:a16="http://schemas.microsoft.com/office/drawing/2014/main" val="1636125521"/>
                  </a:ext>
                </a:extLst>
              </a:tr>
              <a:tr h="228959">
                <a:tc>
                  <a:txBody>
                    <a:bodyPr/>
                    <a:lstStyle/>
                    <a:p>
                      <a:pPr algn="l" fontAlgn="b"/>
                      <a:r>
                        <a:rPr lang="en-US" sz="1100" u="none" strike="noStrike" dirty="0">
                          <a:effectLst/>
                        </a:rPr>
                        <a:t>Public Works</a:t>
                      </a:r>
                      <a:endParaRPr lang="en-US" sz="1100" b="0" i="0" u="none" strike="noStrike" dirty="0">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Crew Leader</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10/1/2024</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98,141 </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99,820 </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   </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98,141 </a:t>
                      </a:r>
                      <a:endParaRPr lang="en-US"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364216091"/>
                  </a:ext>
                </a:extLst>
              </a:tr>
              <a:tr h="228959">
                <a:tc>
                  <a:txBody>
                    <a:bodyPr/>
                    <a:lstStyle/>
                    <a:p>
                      <a:pPr algn="l" fontAlgn="b"/>
                      <a:r>
                        <a:rPr lang="en-US" sz="1100" u="none" strike="noStrike" dirty="0">
                          <a:effectLst/>
                        </a:rPr>
                        <a:t>Public Works</a:t>
                      </a:r>
                      <a:endParaRPr lang="en-US" sz="1100" b="0" i="0" u="none" strike="noStrike" dirty="0">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Heavy Equipment Operator</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10/1/2024</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85,270 </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335 </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   </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85,270 </a:t>
                      </a:r>
                      <a:endParaRPr lang="en-US"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919921873"/>
                  </a:ext>
                </a:extLst>
              </a:tr>
              <a:tr h="228959">
                <a:tc>
                  <a:txBody>
                    <a:bodyPr/>
                    <a:lstStyle/>
                    <a:p>
                      <a:pPr algn="l" fontAlgn="b"/>
                      <a:r>
                        <a:rPr lang="en-US" sz="1100" u="none" strike="noStrike" dirty="0">
                          <a:effectLst/>
                        </a:rPr>
                        <a:t>Public Works</a:t>
                      </a:r>
                      <a:endParaRPr lang="en-US" sz="1100" b="0" i="0" u="none" strike="noStrike" dirty="0">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Utility Worker</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10/1/2024</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75,672 </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1,800 </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   </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77,472 </a:t>
                      </a:r>
                      <a:endParaRPr lang="en-US"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830510146"/>
                  </a:ext>
                </a:extLst>
              </a:tr>
              <a:tr h="228959">
                <a:tc>
                  <a:txBody>
                    <a:bodyPr/>
                    <a:lstStyle/>
                    <a:p>
                      <a:pPr algn="l" fontAlgn="b"/>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Total Water/Wastewater Fund</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endParaRPr lang="en-US" sz="1400" b="0" i="0" u="none" strike="noStrike" dirty="0">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a:t>
                      </a:r>
                      <a:endParaRPr lang="en-US" sz="1400" b="1" i="0" u="none" strike="noStrike" dirty="0">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259,083 </a:t>
                      </a:r>
                      <a:endParaRPr lang="en-US" sz="1400" b="1" i="0" u="none" strike="noStrike" dirty="0">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101,955 </a:t>
                      </a:r>
                      <a:endParaRPr lang="en-US" sz="1400" b="1" i="0" u="none" strike="noStrike" dirty="0">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   </a:t>
                      </a:r>
                      <a:endParaRPr lang="en-US" sz="1400" b="1" i="0" u="none" strike="noStrike" dirty="0">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260,883 </a:t>
                      </a:r>
                      <a:endParaRPr lang="en-US" sz="14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387759907"/>
                  </a:ext>
                </a:extLst>
              </a:tr>
            </a:tbl>
          </a:graphicData>
        </a:graphic>
      </p:graphicFrame>
      <p:graphicFrame>
        <p:nvGraphicFramePr>
          <p:cNvPr id="5" name="Table 4">
            <a:extLst>
              <a:ext uri="{FF2B5EF4-FFF2-40B4-BE49-F238E27FC236}">
                <a16:creationId xmlns:a16="http://schemas.microsoft.com/office/drawing/2014/main" id="{A25A4F25-8BBD-B8B0-4FBF-007D94B582BC}"/>
              </a:ext>
            </a:extLst>
          </p:cNvPr>
          <p:cNvGraphicFramePr>
            <a:graphicFrameLocks noGrp="1"/>
          </p:cNvGraphicFramePr>
          <p:nvPr/>
        </p:nvGraphicFramePr>
        <p:xfrm>
          <a:off x="505327" y="4248179"/>
          <a:ext cx="10984833" cy="1394531"/>
        </p:xfrm>
        <a:graphic>
          <a:graphicData uri="http://schemas.openxmlformats.org/drawingml/2006/table">
            <a:tbl>
              <a:tblPr lastRow="1">
                <a:tableStyleId>{5C22544A-7EE6-4342-B048-85BDC9FD1C3A}</a:tableStyleId>
              </a:tblPr>
              <a:tblGrid>
                <a:gridCol w="1755876">
                  <a:extLst>
                    <a:ext uri="{9D8B030D-6E8A-4147-A177-3AD203B41FA5}">
                      <a16:colId xmlns:a16="http://schemas.microsoft.com/office/drawing/2014/main" val="1103759978"/>
                    </a:ext>
                  </a:extLst>
                </a:gridCol>
                <a:gridCol w="2858234">
                  <a:extLst>
                    <a:ext uri="{9D8B030D-6E8A-4147-A177-3AD203B41FA5}">
                      <a16:colId xmlns:a16="http://schemas.microsoft.com/office/drawing/2014/main" val="3879225010"/>
                    </a:ext>
                  </a:extLst>
                </a:gridCol>
                <a:gridCol w="1076826">
                  <a:extLst>
                    <a:ext uri="{9D8B030D-6E8A-4147-A177-3AD203B41FA5}">
                      <a16:colId xmlns:a16="http://schemas.microsoft.com/office/drawing/2014/main" val="3338487965"/>
                    </a:ext>
                  </a:extLst>
                </a:gridCol>
                <a:gridCol w="601579">
                  <a:extLst>
                    <a:ext uri="{9D8B030D-6E8A-4147-A177-3AD203B41FA5}">
                      <a16:colId xmlns:a16="http://schemas.microsoft.com/office/drawing/2014/main" val="1007840130"/>
                    </a:ext>
                  </a:extLst>
                </a:gridCol>
                <a:gridCol w="1227221">
                  <a:extLst>
                    <a:ext uri="{9D8B030D-6E8A-4147-A177-3AD203B41FA5}">
                      <a16:colId xmlns:a16="http://schemas.microsoft.com/office/drawing/2014/main" val="1899586240"/>
                    </a:ext>
                  </a:extLst>
                </a:gridCol>
                <a:gridCol w="1118937">
                  <a:extLst>
                    <a:ext uri="{9D8B030D-6E8A-4147-A177-3AD203B41FA5}">
                      <a16:colId xmlns:a16="http://schemas.microsoft.com/office/drawing/2014/main" val="2722668896"/>
                    </a:ext>
                  </a:extLst>
                </a:gridCol>
                <a:gridCol w="1396120">
                  <a:extLst>
                    <a:ext uri="{9D8B030D-6E8A-4147-A177-3AD203B41FA5}">
                      <a16:colId xmlns:a16="http://schemas.microsoft.com/office/drawing/2014/main" val="2890583607"/>
                    </a:ext>
                  </a:extLst>
                </a:gridCol>
                <a:gridCol w="950040">
                  <a:extLst>
                    <a:ext uri="{9D8B030D-6E8A-4147-A177-3AD203B41FA5}">
                      <a16:colId xmlns:a16="http://schemas.microsoft.com/office/drawing/2014/main" val="1965710160"/>
                    </a:ext>
                  </a:extLst>
                </a:gridCol>
              </a:tblGrid>
              <a:tr h="422981">
                <a:tc gridSpan="8">
                  <a:txBody>
                    <a:bodyPr/>
                    <a:lstStyle/>
                    <a:p>
                      <a:pPr algn="ctr" fontAlgn="b"/>
                      <a:r>
                        <a:rPr lang="en-US" sz="1800" u="none" strike="noStrike" dirty="0">
                          <a:effectLst/>
                        </a:rPr>
                        <a:t>Stormwater Drainage Fund</a:t>
                      </a:r>
                      <a:endParaRPr lang="en-US" sz="1800" b="1" i="0" u="none" strike="noStrike" dirty="0">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pPr algn="l" fontAlgn="b"/>
                      <a:endParaRPr lang="en-US" sz="1100" b="0" i="0" u="none" strike="noStrike">
                        <a:effectLst/>
                        <a:latin typeface="Calibri" panose="020F0502020204030204" pitchFamily="34" charset="0"/>
                      </a:endParaRPr>
                    </a:p>
                  </a:txBody>
                  <a:tcPr marL="9525" marR="9525" marT="9525" marB="0" anchor="b"/>
                </a:tc>
                <a:tc hMerge="1">
                  <a:txBody>
                    <a:bodyPr/>
                    <a:lstStyle/>
                    <a:p>
                      <a:pPr algn="l" fontAlgn="b"/>
                      <a:endParaRPr lang="en-US" sz="1100" b="0" i="0" u="none" strike="noStrike">
                        <a:effectLst/>
                        <a:latin typeface="Calibri" panose="020F0502020204030204" pitchFamily="34" charset="0"/>
                      </a:endParaRPr>
                    </a:p>
                  </a:txBody>
                  <a:tcPr marL="9525" marR="9525" marT="9525" marB="0" anchor="b"/>
                </a:tc>
                <a:tc hMerge="1">
                  <a:txBody>
                    <a:bodyPr/>
                    <a:lstStyle/>
                    <a:p>
                      <a:pPr algn="l" fontAlgn="b"/>
                      <a:endParaRPr lang="en-US" sz="1100" b="0" i="0" u="none" strike="noStrike" dirty="0">
                        <a:effectLst/>
                        <a:latin typeface="Calibri" panose="020F0502020204030204" pitchFamily="34" charset="0"/>
                      </a:endParaRPr>
                    </a:p>
                  </a:txBody>
                  <a:tcPr marL="9525" marR="9525" marT="9525" marB="0" anchor="b"/>
                </a:tc>
                <a:tc hMerge="1">
                  <a:txBody>
                    <a:bodyPr/>
                    <a:lstStyle/>
                    <a:p>
                      <a:pPr algn="l" fontAlgn="b"/>
                      <a:endParaRPr lang="en-US" sz="1100" b="0" i="0" u="none" strike="noStrike" dirty="0">
                        <a:effectLst/>
                        <a:latin typeface="Calibri" panose="020F0502020204030204" pitchFamily="34" charset="0"/>
                      </a:endParaRPr>
                    </a:p>
                  </a:txBody>
                  <a:tcPr marL="9525" marR="9525" marT="9525" marB="0" anchor="b"/>
                </a:tc>
                <a:tc hMerge="1">
                  <a:txBody>
                    <a:bodyPr/>
                    <a:lstStyle/>
                    <a:p>
                      <a:pPr algn="l" fontAlgn="b"/>
                      <a:endParaRPr lang="en-US" sz="1100" b="0" i="0" u="none" strike="noStrike" dirty="0">
                        <a:effectLst/>
                        <a:latin typeface="Calibri" panose="020F0502020204030204" pitchFamily="34" charset="0"/>
                      </a:endParaRPr>
                    </a:p>
                  </a:txBody>
                  <a:tcPr marL="9525" marR="9525" marT="9525" marB="0" anchor="b"/>
                </a:tc>
                <a:tc hMerge="1">
                  <a:txBody>
                    <a:bodyPr/>
                    <a:lstStyle/>
                    <a:p>
                      <a:pPr algn="l" fontAlgn="b"/>
                      <a:endParaRPr lang="en-US"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176398062"/>
                  </a:ext>
                </a:extLst>
              </a:tr>
              <a:tr h="243038">
                <a:tc>
                  <a:txBody>
                    <a:bodyPr/>
                    <a:lstStyle/>
                    <a:p>
                      <a:pPr marL="0" algn="l" defTabSz="914400" rtl="0" eaLnBrk="1" fontAlgn="b" latinLnBrk="0" hangingPunct="1"/>
                      <a:r>
                        <a:rPr lang="en-US" sz="1800" b="1" kern="1200" dirty="0">
                          <a:solidFill>
                            <a:schemeClr val="lt1"/>
                          </a:solidFill>
                          <a:latin typeface="+mn-lt"/>
                          <a:ea typeface="+mn-ea"/>
                          <a:cs typeface="+mn-cs"/>
                        </a:rPr>
                        <a:t>Department</a:t>
                      </a:r>
                    </a:p>
                  </a:txBody>
                  <a:tcPr marL="9525" marR="9525" marT="9525" marB="0" anchor="b">
                    <a:solidFill>
                      <a:schemeClr val="accent1"/>
                    </a:solidFill>
                  </a:tcPr>
                </a:tc>
                <a:tc>
                  <a:txBody>
                    <a:bodyPr/>
                    <a:lstStyle/>
                    <a:p>
                      <a:pPr marL="0" algn="l" defTabSz="914400" rtl="0" eaLnBrk="1" fontAlgn="b" latinLnBrk="0" hangingPunct="1"/>
                      <a:r>
                        <a:rPr lang="en-US" sz="1800" b="1" kern="1200" dirty="0">
                          <a:solidFill>
                            <a:schemeClr val="lt1"/>
                          </a:solidFill>
                          <a:latin typeface="+mn-lt"/>
                          <a:ea typeface="+mn-ea"/>
                          <a:cs typeface="+mn-cs"/>
                        </a:rPr>
                        <a:t>Title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Start Date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FTE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Recurring</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One-time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Grant Revenue</a:t>
                      </a:r>
                    </a:p>
                  </a:txBody>
                  <a:tcPr marL="9525" marR="9525" marT="9525" marB="0" anchor="b">
                    <a:solidFill>
                      <a:schemeClr val="accent1"/>
                    </a:solidFill>
                  </a:tcPr>
                </a:tc>
                <a:tc>
                  <a:txBody>
                    <a:bodyPr/>
                    <a:lstStyle/>
                    <a:p>
                      <a:pPr marL="0" algn="ctr" defTabSz="914400" rtl="0" eaLnBrk="1" fontAlgn="b" latinLnBrk="0" hangingPunct="1"/>
                      <a:r>
                        <a:rPr lang="en-US" sz="1800" b="1" kern="1200" dirty="0">
                          <a:solidFill>
                            <a:schemeClr val="lt1"/>
                          </a:solidFill>
                          <a:latin typeface="+mn-lt"/>
                          <a:ea typeface="+mn-ea"/>
                          <a:cs typeface="+mn-cs"/>
                        </a:rPr>
                        <a:t>Year 2</a:t>
                      </a:r>
                    </a:p>
                  </a:txBody>
                  <a:tcPr marL="9525" marR="9525" marT="9525" marB="0" anchor="b">
                    <a:solidFill>
                      <a:schemeClr val="accent1"/>
                    </a:solidFill>
                  </a:tcPr>
                </a:tc>
                <a:extLst>
                  <a:ext uri="{0D108BD9-81ED-4DB2-BD59-A6C34878D82A}">
                    <a16:rowId xmlns:a16="http://schemas.microsoft.com/office/drawing/2014/main" val="68238924"/>
                  </a:ext>
                </a:extLst>
              </a:tr>
              <a:tr h="190500">
                <a:tc>
                  <a:txBody>
                    <a:bodyPr/>
                    <a:lstStyle/>
                    <a:p>
                      <a:pPr algn="l" fontAlgn="b"/>
                      <a:r>
                        <a:rPr lang="en-US" sz="1100" u="none" strike="noStrike" dirty="0">
                          <a:effectLst/>
                        </a:rPr>
                        <a:t>Public Works</a:t>
                      </a:r>
                      <a:endParaRPr lang="en-US" sz="1100" b="0" i="0" u="none" strike="noStrike" dirty="0">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Stormwater Crew Leader</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10/1/2024</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168,280 </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14,502 </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   </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103,830 </a:t>
                      </a:r>
                      <a:endParaRPr lang="en-US"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816329797"/>
                  </a:ext>
                </a:extLst>
              </a:tr>
              <a:tr h="190500">
                <a:tc>
                  <a:txBody>
                    <a:bodyPr/>
                    <a:lstStyle/>
                    <a:p>
                      <a:pPr algn="l" fontAlgn="b"/>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Total Stormwater Drainage Fund</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endParaRPr lang="en-US" sz="1400" b="0" i="0" u="none" strike="noStrike" dirty="0">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a:t>
                      </a:r>
                      <a:endParaRPr lang="en-US" sz="1400" b="1" i="0" u="none" strike="noStrike" dirty="0">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168,280 </a:t>
                      </a:r>
                      <a:endParaRPr lang="en-US" sz="1400" b="1" i="0" u="none" strike="noStrike" dirty="0">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14,502 </a:t>
                      </a:r>
                      <a:endParaRPr lang="en-US" sz="1400" b="1" i="0" u="none" strike="noStrike" dirty="0">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   </a:t>
                      </a:r>
                      <a:endParaRPr lang="en-US" sz="1400" b="1" i="0" u="none" strike="noStrike" dirty="0">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103,830 </a:t>
                      </a:r>
                      <a:endParaRPr lang="en-US" sz="14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78314426"/>
                  </a:ext>
                </a:extLst>
              </a:tr>
            </a:tbl>
          </a:graphicData>
        </a:graphic>
      </p:graphicFrame>
    </p:spTree>
    <p:extLst>
      <p:ext uri="{BB962C8B-B14F-4D97-AF65-F5344CB8AC3E}">
        <p14:creationId xmlns:p14="http://schemas.microsoft.com/office/powerpoint/2010/main" val="1037684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DBB2EF-0E67-CC20-7E6E-FEBACE1DC66C}"/>
              </a:ext>
            </a:extLst>
          </p:cNvPr>
          <p:cNvGraphicFramePr>
            <a:graphicFrameLocks noGrp="1"/>
          </p:cNvGraphicFramePr>
          <p:nvPr/>
        </p:nvGraphicFramePr>
        <p:xfrm>
          <a:off x="3200214" y="1497932"/>
          <a:ext cx="5576824" cy="2210905"/>
        </p:xfrm>
        <a:graphic>
          <a:graphicData uri="http://schemas.openxmlformats.org/drawingml/2006/table">
            <a:tbl>
              <a:tblPr lastRow="1">
                <a:tableStyleId>{5C22544A-7EE6-4342-B048-85BDC9FD1C3A}</a:tableStyleId>
              </a:tblPr>
              <a:tblGrid>
                <a:gridCol w="3784118">
                  <a:extLst>
                    <a:ext uri="{9D8B030D-6E8A-4147-A177-3AD203B41FA5}">
                      <a16:colId xmlns:a16="http://schemas.microsoft.com/office/drawing/2014/main" val="2176219454"/>
                    </a:ext>
                  </a:extLst>
                </a:gridCol>
                <a:gridCol w="1792706">
                  <a:extLst>
                    <a:ext uri="{9D8B030D-6E8A-4147-A177-3AD203B41FA5}">
                      <a16:colId xmlns:a16="http://schemas.microsoft.com/office/drawing/2014/main" val="3925716482"/>
                    </a:ext>
                  </a:extLst>
                </a:gridCol>
              </a:tblGrid>
              <a:tr h="354932">
                <a:tc>
                  <a:txBody>
                    <a:bodyPr/>
                    <a:lstStyle/>
                    <a:p>
                      <a:pPr algn="l" fontAlgn="b"/>
                      <a:r>
                        <a:rPr lang="en-US" sz="2800" b="1" u="none" strike="noStrike" dirty="0">
                          <a:solidFill>
                            <a:schemeClr val="bg1"/>
                          </a:solidFill>
                          <a:effectLst/>
                        </a:rPr>
                        <a:t> Fund</a:t>
                      </a:r>
                      <a:endParaRPr lang="en-US" sz="2800" b="1" i="1"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2800" b="1" u="none" strike="noStrike" dirty="0">
                          <a:solidFill>
                            <a:schemeClr val="bg1"/>
                          </a:solidFill>
                          <a:effectLst/>
                        </a:rPr>
                        <a:t>Recurring</a:t>
                      </a:r>
                      <a:endParaRPr lang="en-US" sz="2800" b="1" i="1" u="none" strike="noStrike" dirty="0">
                        <a:solidFill>
                          <a:schemeClr val="bg1"/>
                        </a:solidFill>
                        <a:effectLst/>
                        <a:latin typeface="Calibri" panose="020F0502020204030204" pitchFamily="34" charset="0"/>
                      </a:endParaRPr>
                    </a:p>
                  </a:txBody>
                  <a:tcPr marL="9525" marR="9525" marT="9525" marB="0" anchor="b">
                    <a:solidFill>
                      <a:schemeClr val="accent1"/>
                    </a:solidFill>
                  </a:tcPr>
                </a:tc>
                <a:extLst>
                  <a:ext uri="{0D108BD9-81ED-4DB2-BD59-A6C34878D82A}">
                    <a16:rowId xmlns:a16="http://schemas.microsoft.com/office/drawing/2014/main" val="1099565422"/>
                  </a:ext>
                </a:extLst>
              </a:tr>
              <a:tr h="354932">
                <a:tc>
                  <a:txBody>
                    <a:bodyPr/>
                    <a:lstStyle/>
                    <a:p>
                      <a:pPr lvl="0" algn="l" fontAlgn="b"/>
                      <a:r>
                        <a:rPr lang="en-US" sz="1600" u="none" strike="noStrike" dirty="0">
                          <a:effectLst/>
                        </a:rPr>
                        <a:t> General Fund - Police-Sworn</a:t>
                      </a:r>
                      <a:endParaRPr lang="en-US" sz="1600" b="0" i="0" u="none" strike="noStrike" dirty="0">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232,513 </a:t>
                      </a:r>
                      <a:endParaRPr lang="en-US" sz="16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672373982"/>
                  </a:ext>
                </a:extLst>
              </a:tr>
              <a:tr h="354932">
                <a:tc>
                  <a:txBody>
                    <a:bodyPr/>
                    <a:lstStyle/>
                    <a:p>
                      <a:pPr lvl="0" algn="l" fontAlgn="b"/>
                      <a:r>
                        <a:rPr lang="en-US" sz="1600" u="none" strike="noStrike" dirty="0">
                          <a:effectLst/>
                        </a:rPr>
                        <a:t> General Fund - Fire-Sworn</a:t>
                      </a:r>
                      <a:endParaRPr lang="en-US" sz="1600" b="0" i="0" u="none" strike="noStrike" dirty="0">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228,464 </a:t>
                      </a:r>
                      <a:endParaRPr lang="en-US" sz="16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865407870"/>
                  </a:ext>
                </a:extLst>
              </a:tr>
              <a:tr h="354932">
                <a:tc>
                  <a:txBody>
                    <a:bodyPr/>
                    <a:lstStyle/>
                    <a:p>
                      <a:pPr lvl="0" algn="l" fontAlgn="b"/>
                      <a:r>
                        <a:rPr lang="en-US" sz="1600" u="none" strike="noStrike" dirty="0">
                          <a:effectLst/>
                        </a:rPr>
                        <a:t> General Fund</a:t>
                      </a:r>
                      <a:endParaRPr lang="en-US" sz="1600" b="0" i="0" u="none" strike="noStrike" dirty="0">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311,881 </a:t>
                      </a:r>
                      <a:endParaRPr lang="en-US" sz="16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204344858"/>
                  </a:ext>
                </a:extLst>
              </a:tr>
              <a:tr h="354932">
                <a:tc>
                  <a:txBody>
                    <a:bodyPr/>
                    <a:lstStyle/>
                    <a:p>
                      <a:pPr lvl="0" algn="l" fontAlgn="b"/>
                      <a:r>
                        <a:rPr lang="en-US" sz="1600" u="none" strike="noStrike" dirty="0">
                          <a:effectLst/>
                        </a:rPr>
                        <a:t> Water/Wastewater</a:t>
                      </a:r>
                      <a:endParaRPr lang="en-US" sz="1600" b="0" i="0" u="none" strike="noStrike" dirty="0">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37,601 </a:t>
                      </a:r>
                      <a:endParaRPr lang="en-US" sz="16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248941273"/>
                  </a:ext>
                </a:extLst>
              </a:tr>
              <a:tr h="354932">
                <a:tc>
                  <a:txBody>
                    <a:bodyPr/>
                    <a:lstStyle/>
                    <a:p>
                      <a:pPr algn="r" fontAlgn="b"/>
                      <a:r>
                        <a:rPr lang="en-US" sz="2000" u="none" strike="noStrike" dirty="0">
                          <a:effectLst/>
                        </a:rPr>
                        <a:t> Total Market Study </a:t>
                      </a:r>
                      <a:endParaRPr lang="en-US" sz="2000" b="1" i="0" u="none" strike="noStrike" dirty="0">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      810,459 </a:t>
                      </a:r>
                      <a:endParaRPr lang="en-US" sz="20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785385026"/>
                  </a:ext>
                </a:extLst>
              </a:tr>
            </a:tbl>
          </a:graphicData>
        </a:graphic>
      </p:graphicFrame>
      <p:sp>
        <p:nvSpPr>
          <p:cNvPr id="3" name="Title 1">
            <a:extLst>
              <a:ext uri="{FF2B5EF4-FFF2-40B4-BE49-F238E27FC236}">
                <a16:creationId xmlns:a16="http://schemas.microsoft.com/office/drawing/2014/main" id="{29522D9A-FDA8-3655-6381-9E9A24332D38}"/>
              </a:ext>
            </a:extLst>
          </p:cNvPr>
          <p:cNvSpPr txBox="1">
            <a:spLocks/>
          </p:cNvSpPr>
          <p:nvPr/>
        </p:nvSpPr>
        <p:spPr>
          <a:xfrm>
            <a:off x="4219448" y="189930"/>
            <a:ext cx="5576824" cy="799338"/>
          </a:xfrm>
          <a:prstGeom prst="rect">
            <a:avLst/>
          </a:prstGeom>
        </p:spPr>
        <p:txBody>
          <a:bodyPr/>
          <a:lstStyle>
            <a:lvl1pPr algn="l" defTabSz="914400" rtl="0" eaLnBrk="1" latinLnBrk="0" hangingPunct="1">
              <a:lnSpc>
                <a:spcPct val="90000"/>
              </a:lnSpc>
              <a:spcBef>
                <a:spcPct val="0"/>
              </a:spcBef>
              <a:buNone/>
              <a:defRPr sz="4000" kern="1200">
                <a:solidFill>
                  <a:srgbClr val="00205B"/>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Market Study</a:t>
            </a:r>
          </a:p>
        </p:txBody>
      </p:sp>
      <p:sp>
        <p:nvSpPr>
          <p:cNvPr id="4" name="TextBox 3">
            <a:extLst>
              <a:ext uri="{FF2B5EF4-FFF2-40B4-BE49-F238E27FC236}">
                <a16:creationId xmlns:a16="http://schemas.microsoft.com/office/drawing/2014/main" id="{F7B387C8-A9EC-C6B0-7A6C-3FB7A9D73E34}"/>
              </a:ext>
            </a:extLst>
          </p:cNvPr>
          <p:cNvSpPr txBox="1"/>
          <p:nvPr/>
        </p:nvSpPr>
        <p:spPr>
          <a:xfrm>
            <a:off x="1088858" y="4289258"/>
            <a:ext cx="8579398"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Public Safety Market Methodology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average minimum and maximum annual rates of pay at benchmark cities.  The data is anchored at the minimum and maximum annual rates for each respective rank and file.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Competitive percentage above market average – 1.75%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Non-Public Safety Market Methodology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(Max Average + Min Average)/2 = Midpoint</a:t>
            </a:r>
          </a:p>
        </p:txBody>
      </p:sp>
    </p:spTree>
    <p:extLst>
      <p:ext uri="{BB962C8B-B14F-4D97-AF65-F5344CB8AC3E}">
        <p14:creationId xmlns:p14="http://schemas.microsoft.com/office/powerpoint/2010/main" val="27865312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2172</Words>
  <Application>Microsoft Office PowerPoint</Application>
  <PresentationFormat>Widescreen</PresentationFormat>
  <Paragraphs>565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1_Office Theme</vt:lpstr>
      <vt:lpstr>PowerPoint Presentation</vt:lpstr>
      <vt:lpstr>PowerPoint Presentation</vt:lpstr>
      <vt:lpstr>Budget Timeline</vt:lpstr>
      <vt:lpstr>Budget Timeline</vt:lpstr>
      <vt:lpstr>Budget in Brief</vt:lpstr>
      <vt:lpstr>Key General Fund Revenue Drivers</vt:lpstr>
      <vt:lpstr>PowerPoint Presentation</vt:lpstr>
      <vt:lpstr>PowerPoint Presentation</vt:lpstr>
      <vt:lpstr>PowerPoint Presentation</vt:lpstr>
      <vt:lpstr>PowerPoint Presentation</vt:lpstr>
      <vt:lpstr>Other Funds</vt:lpstr>
      <vt:lpstr>PowerPoint Presentation</vt:lpstr>
      <vt:lpstr>PowerPoint Presentation</vt:lpstr>
      <vt:lpstr>PowerPoint Presentation</vt:lpstr>
      <vt:lpstr>PowerPoint Presentation</vt:lpstr>
      <vt:lpstr>Multi-Year Capital Program/Debt Issuance</vt:lpstr>
      <vt:lpstr>Multi-Year Capital Program/Capital Dedicated</vt:lpstr>
      <vt:lpstr>Historical Property Valuation</vt:lpstr>
      <vt:lpstr>No-New-Revenue Tax Rate</vt:lpstr>
      <vt:lpstr>PowerPoint Presentation</vt:lpstr>
      <vt:lpstr>PowerPoint Presentation</vt:lpstr>
      <vt:lpstr>Historical Property Tax Rate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Landrum</dc:creator>
  <cp:lastModifiedBy>Wilson Haynes</cp:lastModifiedBy>
  <cp:revision>3</cp:revision>
  <dcterms:created xsi:type="dcterms:W3CDTF">2024-08-26T19:18:29Z</dcterms:created>
  <dcterms:modified xsi:type="dcterms:W3CDTF">2024-08-29T14:10:39Z</dcterms:modified>
</cp:coreProperties>
</file>